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6"/>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Roboto" panose="02000000000000000000" pitchFamily="2" charset="0"/>
      <p:regular r:id="rId17"/>
      <p:bold r:id="rId18"/>
      <p:italic r:id="rId19"/>
      <p:boldItalic r:id="rId20"/>
    </p:embeddedFont>
    <p:embeddedFont>
      <p:font typeface="Swedbank Headline Black" panose="020B0604020202020204" charset="0"/>
      <p:bold r:id="rId21"/>
    </p:embeddedFont>
    <p:embeddedFont>
      <p:font typeface="Swedbank Headline Bold" panose="020B0604020202020204" charset="0"/>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2B2B"/>
    <a:srgbClr val="ECF9F3"/>
    <a:srgbClr val="FB4F00"/>
    <a:srgbClr val="2478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F5977F-B40A-42D2-9E43-0A2C321051D0}" v="119" dt="2025-11-04T15:45:05.462"/>
    <p1510:client id="{DCEBB24C-FB1D-F8A8-7BDB-1CFD01922C63}" v="1" dt="2025-11-05T09:45:38.488"/>
    <p1510:client id="{F639FEB3-48AD-D342-BE62-338DC9F7D32C}" v="3" dt="2025-11-05T06:52:11.3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5A07D-3998-A744-86C1-4B3EAAB77798}" type="datetimeFigureOut">
              <a:rPr lang="en-US" smtClean="0"/>
              <a:t>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41C14A-7336-F34D-9046-B065FEB81D8B}" type="slidenum">
              <a:rPr lang="en-US" smtClean="0"/>
              <a:t>‹#›</a:t>
            </a:fld>
            <a:endParaRPr lang="en-US"/>
          </a:p>
        </p:txBody>
      </p:sp>
    </p:spTree>
    <p:extLst>
      <p:ext uri="{BB962C8B-B14F-4D97-AF65-F5344CB8AC3E}">
        <p14:creationId xmlns:p14="http://schemas.microsoft.com/office/powerpoint/2010/main" val="345660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1</a:t>
            </a:fld>
            <a:endParaRPr lang="en-US"/>
          </a:p>
        </p:txBody>
      </p:sp>
    </p:spTree>
    <p:extLst>
      <p:ext uri="{BB962C8B-B14F-4D97-AF65-F5344CB8AC3E}">
        <p14:creationId xmlns:p14="http://schemas.microsoft.com/office/powerpoint/2010/main" val="4049927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Štai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Ji mokosi pradinėje mokykloje, kartais gauna kišenpinigių iš tėvų.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kaip ir jūs, kartais labai džiaugiasi turėdama pinigų, o kartais supyksta ar nuliūsta, kai jų neužtenka. Šiandien kartu su ja mokysimės, kad pinigai – tai ne tik skaičiai, bet ir tai, kad kažką mums su jais darant kyla įvairūs jausmai.</a:t>
            </a:r>
            <a:endParaRPr lang="en-US" sz="1200" i="0" kern="1200">
              <a:solidFill>
                <a:schemeClr val="tx1"/>
              </a:solidFill>
              <a:effectLst/>
              <a:latin typeface="+mn-lt"/>
              <a:ea typeface="+mn-ea"/>
              <a:cs typeface="+mn-cs"/>
            </a:endParaRPr>
          </a:p>
          <a:p>
            <a:endParaRPr lang="en-US"/>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2</a:t>
            </a:fld>
            <a:endParaRPr lang="en-US"/>
          </a:p>
        </p:txBody>
      </p:sp>
    </p:spTree>
    <p:extLst>
      <p:ext uri="{BB962C8B-B14F-4D97-AF65-F5344CB8AC3E}">
        <p14:creationId xmlns:p14="http://schemas.microsoft.com/office/powerpoint/2010/main" val="2928405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indent="-171450">
              <a:buFont typeface="Arial" panose="020B0604020202020204" pitchFamily="34" charset="0"/>
              <a:buChar char="•"/>
            </a:pPr>
            <a:r>
              <a:rPr lang="lt-LT"/>
              <a:t>Pinigai patys neturi jausmų. Jie tik banknotai, monetos arba skaičiai mūsų banko sąskaitose. Bet kai jie atsiranda mūsų rankose, dažnai imame kažką jausti. Kodėl? Nes pinigai leidžia kažką turėti, kažką patirti. Kai gali nusipirkti mėgstamą žaislą ar ledų – apima džiugesys. Bet jei nori, o negali nusipirkti – gali kilti liūdesys ar net pyktis.</a:t>
            </a:r>
          </a:p>
          <a:p>
            <a:pPr marL="171450" indent="-171450">
              <a:buFont typeface="Arial" panose="020B0604020202020204" pitchFamily="34" charset="0"/>
              <a:buChar char="•"/>
            </a:pPr>
            <a:r>
              <a:rPr lang="lt-LT"/>
              <a:t>Taigi jausmus mums kelia ne patys pinigai, bet sprendimai ir galimybės, kurias mums atveria pinigų turėjimas ar neturėjimas.</a:t>
            </a:r>
          </a:p>
          <a:p>
            <a:endParaRPr lang="lt-LT"/>
          </a:p>
          <a:p>
            <a:r>
              <a:rPr lang="lt-LT" b="1"/>
              <a:t>Klausimai diskusijai:</a:t>
            </a:r>
          </a:p>
          <a:p>
            <a:pPr marL="171450" indent="-171450">
              <a:buFont typeface="Arial" panose="020B0604020202020204" pitchFamily="34" charset="0"/>
              <a:buChar char="•"/>
            </a:pPr>
            <a:r>
              <a:rPr lang="lt-LT"/>
              <a:t>Kada paskutinį kartą džiaugėtės dėl pinigų?</a:t>
            </a:r>
          </a:p>
          <a:p>
            <a:pPr marL="171450" indent="-171450">
              <a:buFont typeface="Arial" panose="020B0604020202020204" pitchFamily="34" charset="0"/>
              <a:buChar char="•"/>
            </a:pPr>
            <a:r>
              <a:rPr lang="lt-LT"/>
              <a:t>Kada jautėtės nusiminę dėl pinigų?</a:t>
            </a:r>
          </a:p>
          <a:p>
            <a:endParaRPr lang="en-US"/>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3</a:t>
            </a:fld>
            <a:endParaRPr lang="en-US"/>
          </a:p>
        </p:txBody>
      </p:sp>
    </p:spTree>
    <p:extLst>
      <p:ext uri="{BB962C8B-B14F-4D97-AF65-F5344CB8AC3E}">
        <p14:creationId xmlns:p14="http://schemas.microsoft.com/office/powerpoint/2010/main" val="1100123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indent="-171450">
              <a:buFont typeface="Arial" panose="020B0604020202020204" pitchFamily="34" charset="0"/>
              <a:buChar char="•"/>
            </a:pPr>
            <a:r>
              <a:rPr lang="lt-LT"/>
              <a:t>Pinigai gali kelti labai įvairius jausmus: džiaugsmą – kai gauni dovanų; pasididžiavimą – kai pats užsidirbi už kažkokį darbą; liūdesį – kai jų neturi; nerimą – kai nežinai, ar užteks</a:t>
            </a:r>
          </a:p>
          <a:p>
            <a:pPr marL="171450" indent="-171450">
              <a:buFont typeface="Arial" panose="020B0604020202020204" pitchFamily="34" charset="0"/>
              <a:buChar char="•"/>
            </a:pPr>
            <a:r>
              <a:rPr lang="lt-LT"/>
              <a:t>Kartais mes pradedame lyginti save su kitais – žiūrime, ką turi draugas, ką nusipirko klasės draugė ar kiek kas turi kišenpinigių. Ir tada vietoj to, kad džiaugtumėmės ką patys turime, galime pradėti jaustis, jog mums kažko trūksta. Vien dėl to, kad tai turi draugas ar draugė. Tokioje situacijoje verta prisiminti kiek patys turime gražių ir naudingų dalykų.  </a:t>
            </a:r>
          </a:p>
          <a:p>
            <a:pPr marL="171450" indent="-171450">
              <a:buFont typeface="Arial" panose="020B0604020202020204" pitchFamily="34" charset="0"/>
              <a:buChar char="•"/>
            </a:pPr>
            <a:r>
              <a:rPr lang="lt-LT"/>
              <a:t>Tuo pačiu reikia nepamiršti, kad visi šie jausmai yra normalūs. Nereikia gėdytis, kad jauti pavydą  ar esi nusivylęs. Jausmai – tai signalai, kurie mums padeda suprasti, kodėl vienas ar kitas dalykas mums svarbus.</a:t>
            </a:r>
          </a:p>
          <a:p>
            <a:pPr marL="171450" indent="-171450">
              <a:buFont typeface="Arial" panose="020B0604020202020204" pitchFamily="34" charset="0"/>
              <a:buChar char="•"/>
            </a:pPr>
            <a:endParaRPr lang="lt-LT"/>
          </a:p>
          <a:p>
            <a:pPr marL="0" indent="0">
              <a:buFont typeface="Arial" panose="020B0604020202020204" pitchFamily="34" charset="0"/>
              <a:buNone/>
            </a:pPr>
            <a:r>
              <a:rPr lang="lt-LT" b="1"/>
              <a:t>Klausimai diskusijai:</a:t>
            </a:r>
          </a:p>
          <a:p>
            <a:pPr marL="171450" indent="-171450">
              <a:buFont typeface="Arial" panose="020B0604020202020204" pitchFamily="34" charset="0"/>
              <a:buChar char="•"/>
            </a:pPr>
            <a:r>
              <a:rPr lang="lt-LT"/>
              <a:t>Ką jaučiate, kai draugas turi naują žaislą, o jūs – ne?</a:t>
            </a:r>
          </a:p>
          <a:p>
            <a:pPr marL="171450" indent="-171450">
              <a:buFont typeface="Arial" panose="020B0604020202020204" pitchFamily="34" charset="0"/>
              <a:buChar char="•"/>
            </a:pPr>
            <a:r>
              <a:rPr lang="lt-LT"/>
              <a:t>Ar pinigai visada sukelia džiaugsmą?</a:t>
            </a:r>
          </a:p>
          <a:p>
            <a:pPr marL="0" indent="0">
              <a:buFont typeface="Arial" panose="020B0604020202020204" pitchFamily="34" charset="0"/>
              <a:buNone/>
            </a:pPr>
            <a:endParaRPr lang="lt-LT"/>
          </a:p>
          <a:p>
            <a:endParaRPr lang="en-US"/>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4</a:t>
            </a:fld>
            <a:endParaRPr lang="en-US"/>
          </a:p>
        </p:txBody>
      </p:sp>
    </p:spTree>
    <p:extLst>
      <p:ext uri="{BB962C8B-B14F-4D97-AF65-F5344CB8AC3E}">
        <p14:creationId xmlns:p14="http://schemas.microsoft.com/office/powerpoint/2010/main" val="1780089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Mokėti suprasti savo jausmus – tai kaip turėti </a:t>
            </a:r>
            <a:r>
              <a:rPr lang="lt-LT" sz="1200" i="0" kern="1200" err="1">
                <a:solidFill>
                  <a:schemeClr val="tx1"/>
                </a:solidFill>
                <a:effectLst/>
                <a:latin typeface="+mn-lt"/>
                <a:ea typeface="+mn-ea"/>
                <a:cs typeface="+mn-cs"/>
              </a:rPr>
              <a:t>supergalią</a:t>
            </a:r>
            <a:r>
              <a:rPr lang="lt-LT" sz="1200" i="0" kern="1200">
                <a:solidFill>
                  <a:schemeClr val="tx1"/>
                </a:solidFill>
                <a:effectLst/>
                <a:latin typeface="+mn-lt"/>
                <a:ea typeface="+mn-ea"/>
                <a:cs typeface="+mn-cs"/>
              </a:rPr>
              <a:t>. Jei atpažįsti, jog tau dabar  liūdna, nes negali ko nors nusipirkti, tu supranti, kad toks liūdesys greitai praeis. Jei jauti pavydą, gali sakyti: Aš pavydžiu, nes draugas turi naują daiktą, bet man jis gal net nėra toks reikalingas. O kai jauti pasididžiavimą, nes taupei ir pavyko – tas jausmas labai stiprus ir tave augina.</a:t>
            </a:r>
            <a:endParaRPr lang="en-US" sz="1200" i="0" kern="1200">
              <a:solidFill>
                <a:schemeClr val="tx1"/>
              </a:solidFill>
              <a:effectLst/>
              <a:latin typeface="+mn-lt"/>
              <a:ea typeface="+mn-ea"/>
              <a:cs typeface="+mn-cs"/>
            </a:endParaRP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Todėl reikia nebijoti įvardinti savo jausmų. Tiesiog sustoti ir pasakyti sau: Aš jaučiuosi taip ir taip, nes…. Tai padės geriau suprasti kokį jausmą jaučiate ir priimti reikalingą sprendimą. </a:t>
            </a:r>
            <a:endParaRPr lang="en-US" sz="1200" i="0" kern="1200">
              <a:solidFill>
                <a:schemeClr val="tx1"/>
              </a:solidFill>
              <a:effectLst/>
              <a:latin typeface="+mn-lt"/>
              <a:ea typeface="+mn-ea"/>
              <a:cs typeface="+mn-cs"/>
            </a:endParaRPr>
          </a:p>
          <a:p>
            <a:pPr marL="0" lvl="0" indent="0">
              <a:buFont typeface="Arial" panose="020B0604020202020204" pitchFamily="34" charset="0"/>
              <a:buNone/>
            </a:pPr>
            <a:r>
              <a:rPr lang="lt-LT" sz="1200" i="0" kern="1200">
                <a:solidFill>
                  <a:schemeClr val="tx1"/>
                </a:solidFill>
                <a:effectLst/>
                <a:latin typeface="+mn-lt"/>
                <a:ea typeface="+mn-ea"/>
                <a:cs typeface="+mn-cs"/>
              </a:rPr>
              <a:t> </a:t>
            </a:r>
            <a:endParaRPr lang="en-US" sz="1200" i="0" kern="1200">
              <a:solidFill>
                <a:schemeClr val="tx1"/>
              </a:solidFill>
              <a:effectLst/>
              <a:latin typeface="+mn-lt"/>
              <a:ea typeface="+mn-ea"/>
              <a:cs typeface="+mn-cs"/>
            </a:endParaRPr>
          </a:p>
          <a:p>
            <a:pPr marL="0" indent="0">
              <a:buFont typeface="Arial" panose="020B0604020202020204" pitchFamily="34" charset="0"/>
              <a:buNone/>
            </a:pPr>
            <a:r>
              <a:rPr lang="lt-LT" b="1"/>
              <a:t>Klausimai diskusijai:</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Ar esate kada nors pyktelėję, nes negalėjote nusipirkti to, ko labai norėjote? Kas padėjo nusiraminti?</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lt-LT" sz="1200" kern="1200">
                <a:solidFill>
                  <a:schemeClr val="tx1"/>
                </a:solidFill>
                <a:effectLst/>
                <a:latin typeface="+mn-lt"/>
                <a:ea typeface="+mn-ea"/>
                <a:cs typeface="+mn-cs"/>
              </a:rPr>
              <a:t>Ar esate jautę džiaugsmą, kai pagaliau nusipirkote tai, kam ilgai taupėte? Ar tai buvo kitoks džiaugsmas, palyginus su džiaugsmu, kurį patyrė nusipirkę kažką „čia ir dabar“, nes labai norėjote (pavyzdžiui, ledų).  </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5</a:t>
            </a:fld>
            <a:endParaRPr lang="en-US"/>
          </a:p>
        </p:txBody>
      </p:sp>
    </p:spTree>
    <p:extLst>
      <p:ext uri="{BB962C8B-B14F-4D97-AF65-F5344CB8AC3E}">
        <p14:creationId xmlns:p14="http://schemas.microsoft.com/office/powerpoint/2010/main" val="1771551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Dažnai ne protas, o jausmai pasako, ką daryti. Pavyzdžiui: pamatai saldainį parduotuvėje ir galvoji – noriu dabar! Tas jausmas toks stiprus, kad gali užmiršti, jog taupai pinigus naujam kompiuteriui. Arba draugas sako – visi perka </a:t>
            </a:r>
            <a:r>
              <a:rPr lang="lt-LT" sz="1200" i="0" kern="1200" err="1">
                <a:solidFill>
                  <a:schemeClr val="tx1"/>
                </a:solidFill>
                <a:effectLst/>
                <a:latin typeface="+mn-lt"/>
                <a:ea typeface="+mn-ea"/>
                <a:cs typeface="+mn-cs"/>
              </a:rPr>
              <a:t>Robloxo</a:t>
            </a:r>
            <a:r>
              <a:rPr lang="lt-LT" sz="1200" i="0" kern="1200">
                <a:solidFill>
                  <a:schemeClr val="tx1"/>
                </a:solidFill>
                <a:effectLst/>
                <a:latin typeface="+mn-lt"/>
                <a:ea typeface="+mn-ea"/>
                <a:cs typeface="+mn-cs"/>
              </a:rPr>
              <a:t> pinigus, ir tu pirk! Tokiu atveju gali pajusti spaudimą, nes gali kilti baimė išsiskirti. Tai jausmas, kuris stumia pirkti, nors gal iš tiesų tau to daikto ir nereikia.</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Jausmai nėra blogi – jie yra vienas iš jūsų patarėjų. Tačiau visada  verta įjungti ir kitus patarėjus – gerą apgalvojimą ar paklausti ką galvoja tėvai.  Ir tuo pačiu mokytis sustoti ir paklausti savęs – kodėl aš taip jaučiuosi ir ar man tikrai to reikia.</a:t>
            </a:r>
          </a:p>
          <a:p>
            <a:pPr marL="0" lvl="0" indent="0">
              <a:buFont typeface="Arial" panose="020B0604020202020204" pitchFamily="34" charset="0"/>
              <a:buNone/>
            </a:pPr>
            <a:r>
              <a:rPr lang="lt-LT" sz="1200" i="0" kern="1200">
                <a:solidFill>
                  <a:schemeClr val="tx1"/>
                </a:solidFill>
                <a:effectLst/>
                <a:latin typeface="+mn-lt"/>
                <a:ea typeface="+mn-ea"/>
                <a:cs typeface="+mn-cs"/>
              </a:rPr>
              <a:t> </a:t>
            </a:r>
            <a:endParaRPr lang="en-US" sz="1200" i="0" kern="1200">
              <a:solidFill>
                <a:schemeClr val="tx1"/>
              </a:solidFill>
              <a:effectLst/>
              <a:latin typeface="+mn-lt"/>
              <a:ea typeface="+mn-ea"/>
              <a:cs typeface="+mn-cs"/>
            </a:endParaRPr>
          </a:p>
          <a:p>
            <a:pPr marL="0" indent="0">
              <a:buFont typeface="Arial" panose="020B0604020202020204" pitchFamily="34" charset="0"/>
              <a:buNone/>
            </a:pPr>
            <a:r>
              <a:rPr lang="lt-LT" b="1"/>
              <a:t>Klausimai diskusijai:</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Ar esate pirkę ką nors tik todėl, kad draugai turėjo?</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Kaip jautėtės po to – ilgai džiaugėtės ar greitai praėjo?</a:t>
            </a:r>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6</a:t>
            </a:fld>
            <a:endParaRPr lang="en-US"/>
          </a:p>
        </p:txBody>
      </p:sp>
    </p:spTree>
    <p:extLst>
      <p:ext uri="{BB962C8B-B14F-4D97-AF65-F5344CB8AC3E}">
        <p14:creationId xmlns:p14="http://schemas.microsoft.com/office/powerpoint/2010/main" val="677054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Mokėti suprasti savo jausmus – tai kaip turėti </a:t>
            </a:r>
            <a:r>
              <a:rPr lang="lt-LT" sz="1200" i="0" kern="1200" err="1">
                <a:solidFill>
                  <a:schemeClr val="tx1"/>
                </a:solidFill>
                <a:effectLst/>
                <a:latin typeface="+mn-lt"/>
                <a:ea typeface="+mn-ea"/>
                <a:cs typeface="+mn-cs"/>
              </a:rPr>
              <a:t>supergalią</a:t>
            </a:r>
            <a:r>
              <a:rPr lang="lt-LT" sz="1200" i="0" kern="1200">
                <a:solidFill>
                  <a:schemeClr val="tx1"/>
                </a:solidFill>
                <a:effectLst/>
                <a:latin typeface="+mn-lt"/>
                <a:ea typeface="+mn-ea"/>
                <a:cs typeface="+mn-cs"/>
              </a:rPr>
              <a:t>. Jei atpažįsti, jog tau dabar  liūdna, nes negali ko nors nusipirkti, tu supranti, kad toks liūdesys greitai praeis. Jei jauti pavydą, gali sakyti: Aš pavydžiu, nes draugas turi naują daiktą, bet man jis gal net nėra toks reikalingas. O kai jauti pasididžiavimą, nes taupei ir pavyko – tas jausmas labai stiprus ir tave augina.</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Todėl reikia nebijoti įvardinti savo jausmų. Tiesiog sustoti ir pasakyti sau: Aš jaučiuosi taip ir taip, nes…. Tai padės geriau suprasti kokį jausmą jaučiate ir priimti reikalingą sprendimą.  </a:t>
            </a:r>
            <a:endParaRPr lang="en-US" sz="1200" i="0" kern="1200">
              <a:solidFill>
                <a:schemeClr val="tx1"/>
              </a:solidFill>
              <a:effectLst/>
              <a:latin typeface="+mn-lt"/>
              <a:ea typeface="+mn-ea"/>
              <a:cs typeface="+mn-cs"/>
            </a:endParaRPr>
          </a:p>
          <a:p>
            <a:pPr marL="0" indent="0">
              <a:buFont typeface="Arial" panose="020B0604020202020204" pitchFamily="34" charset="0"/>
              <a:buNone/>
            </a:pPr>
            <a:endParaRPr lang="en-US" b="1"/>
          </a:p>
          <a:p>
            <a:pPr marL="0" indent="0">
              <a:buFont typeface="Arial" panose="020B0604020202020204" pitchFamily="34" charset="0"/>
              <a:buNone/>
            </a:pPr>
            <a:r>
              <a:rPr lang="lt-LT" b="1"/>
              <a:t>Klausimai diskusijai:</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Ar esate kada nors pyktelėję, nes negalėjote nusipirkti to, ko labai norėjote? Kas padėjo nusiraminti?</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Ar esate jautę džiaugsmą, kai pagaliau nusipirkote tai, kam ilgai taupėte? Ar tai buvo kitoks džiaugsmas, palyginus su džiaugsmu, kurį patyrė nusipirkę kažką „čia ir dabar“, nes labai norėjote (pavyzdžiui, ledų). </a:t>
            </a:r>
          </a:p>
          <a:p>
            <a:pPr marL="171450" lvl="0" indent="-171450">
              <a:buFont typeface="Arial" panose="020B0604020202020204" pitchFamily="34" charset="0"/>
              <a:buChar char="•"/>
            </a:pPr>
            <a:endParaRPr lang="lt-LT" sz="1200" kern="1200">
              <a:solidFill>
                <a:schemeClr val="tx1"/>
              </a:solidFill>
              <a:effectLst/>
              <a:latin typeface="+mn-lt"/>
              <a:ea typeface="+mn-ea"/>
              <a:cs typeface="+mn-cs"/>
            </a:endParaRPr>
          </a:p>
          <a:p>
            <a:pPr marL="171450" lvl="0" indent="-171450">
              <a:buFont typeface="Arial" panose="020B0604020202020204" pitchFamily="34" charset="0"/>
              <a:buChar char="•"/>
            </a:pPr>
            <a:endParaRPr lang="lt-LT" sz="1200" kern="1200">
              <a:solidFill>
                <a:schemeClr val="tx1"/>
              </a:solidFill>
              <a:effectLst/>
              <a:latin typeface="+mn-lt"/>
              <a:ea typeface="+mn-ea"/>
              <a:cs typeface="+mn-cs"/>
            </a:endParaRPr>
          </a:p>
          <a:p>
            <a:pPr marL="171450" lvl="0" indent="-171450">
              <a:buFont typeface="Arial" panose="020B0604020202020204" pitchFamily="34" charset="0"/>
              <a:buChar char="•"/>
            </a:pPr>
            <a:endParaRPr lang="lt-LT" sz="1200" kern="1200">
              <a:solidFill>
                <a:schemeClr val="tx1"/>
              </a:solidFill>
              <a:effectLst/>
              <a:latin typeface="+mn-lt"/>
              <a:ea typeface="+mn-ea"/>
              <a:cs typeface="+mn-cs"/>
            </a:endParaRPr>
          </a:p>
          <a:p>
            <a:pPr marL="0" lv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7</a:t>
            </a:fld>
            <a:endParaRPr lang="en-US"/>
          </a:p>
        </p:txBody>
      </p:sp>
    </p:spTree>
    <p:extLst>
      <p:ext uri="{BB962C8B-B14F-4D97-AF65-F5344CB8AC3E}">
        <p14:creationId xmlns:p14="http://schemas.microsoft.com/office/powerpoint/2010/main" val="2860105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Dabar kartu pabandysime vesti </a:t>
            </a:r>
            <a:r>
              <a:rPr lang="lt-LT" sz="1200" i="0" kern="1200" err="1">
                <a:solidFill>
                  <a:schemeClr val="tx1"/>
                </a:solidFill>
                <a:effectLst/>
                <a:latin typeface="+mn-lt"/>
                <a:ea typeface="+mn-ea"/>
                <a:cs typeface="+mn-cs"/>
              </a:rPr>
              <a:t>Odrę</a:t>
            </a:r>
            <a:r>
              <a:rPr lang="lt-LT" sz="1200" i="0" kern="1200">
                <a:solidFill>
                  <a:schemeClr val="tx1"/>
                </a:solidFill>
                <a:effectLst/>
                <a:latin typeface="+mn-lt"/>
                <a:ea typeface="+mn-ea"/>
                <a:cs typeface="+mn-cs"/>
              </a:rPr>
              <a:t> per jos dieną. Ji turės priimti sprendimus, o jūs padėsite nuspręsti. Po kiekvieno sprendimo pamatysime, kaip keitėsi Odrės pinigų likutis ir jos jausmai. Dieną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pradeda su 10 eurų ir pažiūrėsime kiek jų liks dienos pabaigoje</a:t>
            </a:r>
            <a:endParaRPr lang="en-US" sz="1200" i="0" kern="1200">
              <a:solidFill>
                <a:schemeClr val="tx1"/>
              </a:solidFill>
              <a:effectLst/>
              <a:latin typeface="+mn-lt"/>
              <a:ea typeface="+mn-ea"/>
              <a:cs typeface="+mn-cs"/>
            </a:endParaRPr>
          </a:p>
          <a:p>
            <a:pPr marL="0" lvl="0" indent="0">
              <a:buFont typeface="Arial" panose="020B0604020202020204" pitchFamily="34" charset="0"/>
              <a:buNone/>
            </a:pPr>
            <a:endParaRPr lang="en-US" b="1"/>
          </a:p>
          <a:p>
            <a:pPr marL="0" indent="0">
              <a:buFont typeface="Arial" panose="020B0604020202020204" pitchFamily="34" charset="0"/>
              <a:buNone/>
            </a:pPr>
            <a:r>
              <a:rPr lang="en-US" b="1" err="1"/>
              <a:t>Instrukcijos</a:t>
            </a:r>
            <a:r>
              <a:rPr lang="en-US" b="1"/>
              <a:t> </a:t>
            </a:r>
            <a:r>
              <a:rPr lang="en-US" b="1" err="1"/>
              <a:t>mokytojui</a:t>
            </a:r>
            <a:r>
              <a:rPr lang="en-US" b="1"/>
              <a:t>/ai</a:t>
            </a:r>
            <a:endParaRPr lang="lt-LT" b="1"/>
          </a:p>
          <a:p>
            <a:pPr marL="171450" lvl="0" indent="-171450">
              <a:buFont typeface="Arial" panose="020B0604020202020204" pitchFamily="34" charset="0"/>
              <a:buChar char="•"/>
            </a:pPr>
            <a:r>
              <a:rPr lang="lt-LT" sz="1200" kern="1200">
                <a:solidFill>
                  <a:schemeClr val="tx1"/>
                </a:solidFill>
                <a:effectLst/>
                <a:latin typeface="+mn-lt"/>
                <a:ea typeface="+mn-ea"/>
                <a:cs typeface="+mn-cs"/>
              </a:rPr>
              <a:t>Kiekvienoje tolesnėje skaidrėje vaikai kartu su mokytoja priima sprendimą. Sprendimas priimamas balsavimu – vaikai kelia rankas. </a:t>
            </a:r>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lt-LT" sz="1200" kern="1200">
                <a:solidFill>
                  <a:schemeClr val="tx1"/>
                </a:solidFill>
                <a:effectLst/>
                <a:latin typeface="+mn-lt"/>
                <a:ea typeface="+mn-ea"/>
                <a:cs typeface="+mn-cs"/>
              </a:rPr>
              <a:t>Priėmus sprendimą, skaidrėje </a:t>
            </a:r>
            <a:r>
              <a:rPr lang="en-US" sz="1200" kern="1200" err="1">
                <a:solidFill>
                  <a:schemeClr val="tx1"/>
                </a:solidFill>
                <a:effectLst/>
                <a:latin typeface="+mn-lt"/>
                <a:ea typeface="+mn-ea"/>
                <a:cs typeface="+mn-cs"/>
              </a:rPr>
              <a:t>pele</a:t>
            </a:r>
            <a:r>
              <a:rPr lang="en-US" sz="1200" kern="1200">
                <a:solidFill>
                  <a:schemeClr val="tx1"/>
                </a:solidFill>
                <a:effectLst/>
                <a:latin typeface="+mn-lt"/>
                <a:ea typeface="+mn-ea"/>
                <a:cs typeface="+mn-cs"/>
              </a:rPr>
              <a:t> </a:t>
            </a:r>
            <a:r>
              <a:rPr lang="lt-LT" sz="1200" kern="1200">
                <a:solidFill>
                  <a:schemeClr val="tx1"/>
                </a:solidFill>
                <a:effectLst/>
                <a:latin typeface="+mn-lt"/>
                <a:ea typeface="+mn-ea"/>
                <a:cs typeface="+mn-cs"/>
              </a:rPr>
              <a:t>paspaudžiamas to sprendimo laukelis </a:t>
            </a:r>
            <a:r>
              <a:rPr lang="en-US" sz="1200" kern="1200" err="1">
                <a:solidFill>
                  <a:schemeClr val="tx1"/>
                </a:solidFill>
                <a:effectLst/>
                <a:latin typeface="+mn-lt"/>
                <a:ea typeface="+mn-ea"/>
                <a:cs typeface="+mn-cs"/>
              </a:rPr>
              <a:t>ir</a:t>
            </a:r>
            <a:r>
              <a:rPr lang="en-US" sz="1200" kern="1200">
                <a:solidFill>
                  <a:schemeClr val="tx1"/>
                </a:solidFill>
                <a:effectLst/>
                <a:latin typeface="+mn-lt"/>
                <a:ea typeface="+mn-ea"/>
                <a:cs typeface="+mn-cs"/>
              </a:rPr>
              <a:t> i</a:t>
            </a:r>
            <a:r>
              <a:rPr lang="lt-LT" sz="1200" kern="1200" err="1">
                <a:solidFill>
                  <a:schemeClr val="tx1"/>
                </a:solidFill>
                <a:effectLst/>
                <a:latin typeface="+mn-lt"/>
                <a:ea typeface="+mn-ea"/>
                <a:cs typeface="+mn-cs"/>
              </a:rPr>
              <a:t>škart</a:t>
            </a:r>
            <a:r>
              <a:rPr lang="lt-LT" sz="1200" kern="1200">
                <a:solidFill>
                  <a:schemeClr val="tx1"/>
                </a:solidFill>
                <a:effectLst/>
                <a:latin typeface="+mn-lt"/>
                <a:ea typeface="+mn-ea"/>
                <a:cs typeface="+mn-cs"/>
              </a:rPr>
              <a:t> matoma kokį efektą jis turėjo – kiek pinigų liko ir kokia nuotaika. </a:t>
            </a:r>
          </a:p>
          <a:p>
            <a:pPr marL="171450" lvl="0" indent="-171450">
              <a:buFont typeface="Arial" panose="020B0604020202020204" pitchFamily="34" charset="0"/>
              <a:buChar char="•"/>
            </a:pPr>
            <a:r>
              <a:rPr lang="lt-LT" sz="1200" kern="1200">
                <a:solidFill>
                  <a:schemeClr val="tx1"/>
                </a:solidFill>
                <a:effectLst/>
                <a:latin typeface="+mn-lt"/>
                <a:ea typeface="+mn-ea"/>
                <a:cs typeface="+mn-cs"/>
              </a:rPr>
              <a:t>Mokytoja/</a:t>
            </a:r>
            <a:r>
              <a:rPr lang="lt-LT" sz="1200" kern="1200" err="1">
                <a:solidFill>
                  <a:schemeClr val="tx1"/>
                </a:solidFill>
                <a:effectLst/>
                <a:latin typeface="+mn-lt"/>
                <a:ea typeface="+mn-ea"/>
                <a:cs typeface="+mn-cs"/>
              </a:rPr>
              <a:t>as</a:t>
            </a:r>
            <a:r>
              <a:rPr lang="lt-LT" sz="1200" kern="1200">
                <a:solidFill>
                  <a:schemeClr val="tx1"/>
                </a:solidFill>
                <a:effectLst/>
                <a:latin typeface="+mn-lt"/>
                <a:ea typeface="+mn-ea"/>
                <a:cs typeface="+mn-cs"/>
              </a:rPr>
              <a:t> lentoje pažymi tą informaciją, kad praėjus visas situacijas galėtų susumuoti kiek dienos pabaigoje liko pinigų ir kokios dažniausiai nuotaikos vyravo</a:t>
            </a:r>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8</a:t>
            </a:fld>
            <a:endParaRPr lang="en-US"/>
          </a:p>
        </p:txBody>
      </p:sp>
    </p:spTree>
    <p:extLst>
      <p:ext uri="{BB962C8B-B14F-4D97-AF65-F5344CB8AC3E}">
        <p14:creationId xmlns:p14="http://schemas.microsoft.com/office/powerpoint/2010/main" val="131544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Įsivaizduokite situaciją – Odrės klasėje yra renkama parama gyvūnų prieglaudai, kad galėtų šuneliams ir kačiukams nupirkti maisto. Vaikai gali patys nuspręsti ar nori tam skirti pinigų.</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Ką </a:t>
            </a:r>
            <a:r>
              <a:rPr lang="lt-LT" sz="1200" i="0" kern="1200" err="1">
                <a:solidFill>
                  <a:schemeClr val="tx1"/>
                </a:solidFill>
                <a:effectLst/>
                <a:latin typeface="+mn-lt"/>
                <a:ea typeface="+mn-ea"/>
                <a:cs typeface="+mn-cs"/>
              </a:rPr>
              <a:t>Odrei</a:t>
            </a:r>
            <a:r>
              <a:rPr lang="lt-LT" sz="1200" i="0" kern="1200">
                <a:solidFill>
                  <a:schemeClr val="tx1"/>
                </a:solidFill>
                <a:effectLst/>
                <a:latin typeface="+mn-lt"/>
                <a:ea typeface="+mn-ea"/>
                <a:cs typeface="+mn-cs"/>
              </a:rPr>
              <a:t> daryti su trimis eurais? Gal ji nori juos pasilikti, o gal dalį paaukoti gyvūnų prieglaudai?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Ką pasirinksime kartu?</a:t>
            </a:r>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9</a:t>
            </a:fld>
            <a:endParaRPr lang="en-US"/>
          </a:p>
        </p:txBody>
      </p:sp>
    </p:spTree>
    <p:extLst>
      <p:ext uri="{BB962C8B-B14F-4D97-AF65-F5344CB8AC3E}">
        <p14:creationId xmlns:p14="http://schemas.microsoft.com/office/powerpoint/2010/main" val="362937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Po pietų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nori atsigerti. Galima dabar nusipirkti sulčių iš užkandžių aparato už 1 eurą arba pasilikti pinigus kitam kartui ir atsigerti nemokamo vandens.</a:t>
            </a:r>
            <a:endParaRPr lang="lt-LT" sz="1200" i="0" kern="1200">
              <a:solidFill>
                <a:schemeClr val="tx1"/>
              </a:solidFill>
              <a:effectLst/>
              <a:latin typeface="+mn-lt"/>
            </a:endParaRP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Kaip manote, ką ji turėtų daryti?</a:t>
            </a:r>
            <a:endParaRPr lang="en-US" sz="1200" i="0" kern="1200">
              <a:solidFill>
                <a:schemeClr val="tx1"/>
              </a:solidFill>
              <a:effectLst/>
              <a:latin typeface="+mn-lt"/>
              <a:ea typeface="+mn-ea"/>
              <a:cs typeface="+mn-cs"/>
            </a:endParaRPr>
          </a:p>
          <a:p>
            <a:pPr marL="171450" lvl="0" indent="-171450">
              <a:buFont typeface="Arial" panose="020B0604020202020204" pitchFamily="34" charset="0"/>
              <a:buChar char="•"/>
            </a:pPr>
            <a:endParaRPr lang="en-US" sz="1200" i="0" kern="1200">
              <a:solidFill>
                <a:schemeClr val="tx1"/>
              </a:solidFill>
              <a:effectLst/>
              <a:latin typeface="+mn-lt"/>
              <a:ea typeface="+mn-ea"/>
              <a:cs typeface="+mn-cs"/>
            </a:endParaRPr>
          </a:p>
          <a:p>
            <a:pPr marL="0" lvl="0" indent="0">
              <a:buFont typeface="Arial" panose="020B0604020202020204" pitchFamily="34" charset="0"/>
              <a:buNone/>
            </a:pPr>
            <a:r>
              <a:rPr lang="en-US" sz="1200" i="1" kern="1200">
                <a:solidFill>
                  <a:schemeClr val="tx1"/>
                </a:solidFill>
                <a:effectLst/>
                <a:latin typeface="+mn-lt"/>
                <a:ea typeface="+mn-ea"/>
                <a:cs typeface="+mn-cs"/>
              </a:rPr>
              <a:t>[JEI PASIRENKA PIRKTI]</a:t>
            </a:r>
            <a:endParaRPr lang="en-US" sz="1200" i="1" kern="1200">
              <a:solidFill>
                <a:schemeClr val="tx1"/>
              </a:solidFill>
              <a:effectLst/>
              <a:latin typeface="+mn-lt"/>
            </a:endParaRPr>
          </a:p>
          <a:p>
            <a:pPr marL="171450" lvl="0" indent="-171450">
              <a:buFont typeface="Arial" panose="020B0604020202020204" pitchFamily="34" charset="0"/>
              <a:buChar char="•"/>
            </a:pPr>
            <a:r>
              <a:rPr lang="en-US" sz="1200" i="0" kern="1200">
                <a:solidFill>
                  <a:schemeClr val="tx1"/>
                </a:solidFill>
                <a:effectLst/>
                <a:latin typeface="+mn-lt"/>
                <a:ea typeface="+mn-ea"/>
                <a:cs typeface="+mn-cs"/>
              </a:rPr>
              <a:t>Kaip </a:t>
            </a:r>
            <a:r>
              <a:rPr lang="en-US" sz="1200" i="0" kern="1200" err="1">
                <a:solidFill>
                  <a:schemeClr val="tx1"/>
                </a:solidFill>
                <a:effectLst/>
                <a:latin typeface="+mn-lt"/>
                <a:ea typeface="+mn-ea"/>
                <a:cs typeface="+mn-cs"/>
              </a:rPr>
              <a:t>matom</a:t>
            </a:r>
            <a:r>
              <a:rPr lang="lt-LT" sz="1200" i="0" kern="1200">
                <a:solidFill>
                  <a:schemeClr val="tx1"/>
                </a:solidFill>
                <a:effectLst/>
                <a:latin typeface="+mn-lt"/>
                <a:ea typeface="+mn-ea"/>
                <a:cs typeface="+mn-cs"/>
              </a:rPr>
              <a:t>e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sultims išleido vieną eurą. Toks pirkinys jai tikėtina sukėlė džiaugsmo emociją, bet po kiek laiko </a:t>
            </a:r>
            <a:r>
              <a:rPr lang="lt-LT" sz="1200" i="0" kern="1200" err="1">
                <a:solidFill>
                  <a:schemeClr val="tx1"/>
                </a:solidFill>
                <a:effectLst/>
                <a:latin typeface="+mn-lt"/>
                <a:ea typeface="+mn-ea"/>
                <a:cs typeface="+mn-cs"/>
              </a:rPr>
              <a:t>Odrę</a:t>
            </a:r>
            <a:r>
              <a:rPr lang="lt-LT" sz="1200" i="0" kern="1200">
                <a:solidFill>
                  <a:schemeClr val="tx1"/>
                </a:solidFill>
                <a:effectLst/>
                <a:latin typeface="+mn-lt"/>
                <a:ea typeface="+mn-ea"/>
                <a:cs typeface="+mn-cs"/>
              </a:rPr>
              <a:t> gali apimti ir gailestis, kad išleido pinigus sultims, kai nemokamai galėjo atsigerti vandens. </a:t>
            </a:r>
            <a:endParaRPr lang="lt-LT" sz="1200" i="0" kern="1200">
              <a:solidFill>
                <a:schemeClr val="tx1"/>
              </a:solidFill>
              <a:effectLst/>
              <a:latin typeface="+mn-lt"/>
            </a:endParaRP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i="1" kern="1200">
                <a:solidFill>
                  <a:schemeClr val="tx1"/>
                </a:solidFill>
                <a:effectLst/>
                <a:latin typeface="+mn-lt"/>
                <a:ea typeface="+mn-ea"/>
                <a:cs typeface="+mn-cs"/>
              </a:rPr>
              <a:t>[JEI PASIRENKA VANDENĮ]</a:t>
            </a:r>
            <a:endParaRPr lang="lt-LT" sz="1200" i="1" kern="1200">
              <a:solidFill>
                <a:schemeClr val="tx1"/>
              </a:solidFill>
              <a:effectLst/>
              <a:latin typeface="+mn-lt"/>
            </a:endParaRPr>
          </a:p>
          <a:p>
            <a:pPr marL="285750" indent="-285750">
              <a:buFont typeface="Arial" panose="020B0604020202020204" pitchFamily="34" charset="0"/>
              <a:buChar char="•"/>
            </a:pPr>
            <a:r>
              <a:rPr lang="lt-LT" sz="1200" i="0" kern="1200" err="1">
                <a:solidFill>
                  <a:schemeClr val="tx1"/>
                </a:solidFill>
                <a:effectLst/>
                <a:latin typeface="+mn-lt"/>
                <a:ea typeface="+mn-ea"/>
                <a:cs typeface="+mn-cs"/>
              </a:rPr>
              <a:t>Odrei</a:t>
            </a:r>
            <a:r>
              <a:rPr lang="lt-LT" sz="1200" i="0" kern="1200">
                <a:solidFill>
                  <a:schemeClr val="tx1"/>
                </a:solidFill>
                <a:effectLst/>
                <a:latin typeface="+mn-lt"/>
                <a:ea typeface="+mn-ea"/>
                <a:cs typeface="+mn-cs"/>
              </a:rPr>
              <a:t> vanduo nieko nekainavo ir turbūt ji savimi kažkiek didžiuojasi, kad sutaupė pinigų ir tuo pačiu pasirinko sveikesnį būdą atsigavinti. </a:t>
            </a:r>
            <a:r>
              <a:rPr lang="lt-LT" i="0" kern="1200">
                <a:effectLst/>
              </a:rPr>
              <a:t>Kita vertus, </a:t>
            </a:r>
            <a:r>
              <a:rPr lang="lt-LT" i="0" kern="1200" err="1">
                <a:effectLst/>
              </a:rPr>
              <a:t>Odrei</a:t>
            </a:r>
            <a:r>
              <a:rPr lang="lt-LT" i="0" kern="1200">
                <a:effectLst/>
              </a:rPr>
              <a:t> gali būti ir šiek tiek liūdna, kad nenusipirko </a:t>
            </a:r>
            <a:r>
              <a:rPr lang="lt-LT"/>
              <a:t>mėgstamų </a:t>
            </a:r>
            <a:r>
              <a:rPr lang="lt-LT" i="0" kern="1200">
                <a:effectLst/>
              </a:rPr>
              <a:t>sulčių.</a:t>
            </a:r>
            <a:endParaRPr lang="lt-LT"/>
          </a:p>
          <a:p>
            <a:pPr marL="171450" lvl="0" indent="-171450">
              <a:buFont typeface="Arial" panose="020B0604020202020204" pitchFamily="34" charset="0"/>
              <a:buChar char="•"/>
            </a:pPr>
            <a:endParaRPr lang="lt-LT" sz="1200" i="0" kern="1200">
              <a:solidFill>
                <a:schemeClr val="tx1"/>
              </a:solidFill>
              <a:effectLst/>
              <a:latin typeface="+mn-lt"/>
            </a:endParaRPr>
          </a:p>
          <a:p>
            <a:pPr marL="0" lvl="0" indent="0">
              <a:buFont typeface="Arial" panose="020B0604020202020204" pitchFamily="34" charset="0"/>
              <a:buNone/>
            </a:pPr>
            <a:r>
              <a:rPr lang="lt-LT" sz="1200" b="1" i="0" kern="1200">
                <a:solidFill>
                  <a:schemeClr val="tx1"/>
                </a:solidFill>
                <a:effectLst/>
                <a:latin typeface="+mn-lt"/>
                <a:ea typeface="+mn-ea"/>
                <a:cs typeface="+mn-cs"/>
              </a:rPr>
              <a:t>Diskusijai:</a:t>
            </a:r>
            <a:endParaRPr lang="lt-LT" sz="1200" b="1" i="0" kern="1200">
              <a:solidFill>
                <a:schemeClr val="tx1"/>
              </a:solidFill>
              <a:effectLst/>
              <a:latin typeface="+mn-lt"/>
            </a:endParaRP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Ar vaikai rinktųsi tą patį variantą, matydami kokį efektą jis turėjo pinigams ir emocijoms?</a:t>
            </a:r>
            <a:endParaRPr lang="lt-LT" sz="1200" b="0" i="0" kern="1200">
              <a:solidFill>
                <a:schemeClr val="tx1"/>
              </a:solidFill>
              <a:effectLst/>
              <a:latin typeface="+mn-lt"/>
            </a:endParaRP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Kodėl norime pirkti sultis, kai žinome, kad nemokamas vanduo yra naudingesnis ir </a:t>
            </a:r>
            <a:r>
              <a:rPr lang="lt-LT"/>
              <a:t>sveikatai?</a:t>
            </a:r>
            <a:endParaRPr lang="lt-LT" sz="1200" b="0" i="0" kern="1200">
              <a:solidFill>
                <a:schemeClr val="tx1"/>
              </a:solidFill>
              <a:effectLst/>
              <a:latin typeface="+mn-lt"/>
            </a:endParaRPr>
          </a:p>
          <a:p>
            <a:endParaRPr lang="en-US"/>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10</a:t>
            </a:fld>
            <a:endParaRPr lang="en-US"/>
          </a:p>
        </p:txBody>
      </p:sp>
    </p:spTree>
    <p:extLst>
      <p:ext uri="{BB962C8B-B14F-4D97-AF65-F5344CB8AC3E}">
        <p14:creationId xmlns:p14="http://schemas.microsoft.com/office/powerpoint/2010/main" val="33317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Odrės draugas pamiršo pinigus užkandžiui ir prašo paskolinti 1 eurą.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turi nuspręsti – paskolins ar ne.</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Balsuojame ką renkamės</a:t>
            </a: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en-US" sz="1200" i="1" kern="1200">
                <a:solidFill>
                  <a:schemeClr val="tx1"/>
                </a:solidFill>
                <a:effectLst/>
                <a:latin typeface="+mn-lt"/>
                <a:ea typeface="+mn-ea"/>
                <a:cs typeface="+mn-cs"/>
              </a:rPr>
              <a:t>[JEI PASIRENKA </a:t>
            </a:r>
            <a:r>
              <a:rPr lang="lt-LT" sz="1200" i="1" kern="1200">
                <a:solidFill>
                  <a:schemeClr val="tx1"/>
                </a:solidFill>
                <a:effectLst/>
                <a:latin typeface="+mn-lt"/>
                <a:ea typeface="+mn-ea"/>
                <a:cs typeface="+mn-cs"/>
              </a:rPr>
              <a:t>PASKOLINTI</a:t>
            </a:r>
            <a:r>
              <a:rPr lang="en-US" sz="1200" i="1" kern="1200">
                <a:solidFill>
                  <a:schemeClr val="tx1"/>
                </a:solidFill>
                <a:effectLst/>
                <a:latin typeface="+mn-lt"/>
                <a:ea typeface="+mn-ea"/>
                <a:cs typeface="+mn-cs"/>
              </a:rPr>
              <a:t>]</a:t>
            </a:r>
          </a:p>
          <a:p>
            <a:pPr marL="171450" lvl="0" indent="-171450">
              <a:buFont typeface="Arial" panose="020B0604020202020204" pitchFamily="34" charset="0"/>
              <a:buChar char="•"/>
            </a:pPr>
            <a:r>
              <a:rPr lang="lt-LT" sz="1200" i="0" kern="1200" err="1">
                <a:solidFill>
                  <a:schemeClr val="tx1"/>
                </a:solidFill>
                <a:effectLst/>
                <a:latin typeface="+mn-lt"/>
                <a:ea typeface="+mn-ea"/>
                <a:cs typeface="+mn-cs"/>
              </a:rPr>
              <a:t>Odrei</a:t>
            </a:r>
            <a:r>
              <a:rPr lang="lt-LT" sz="1200" i="0" kern="1200">
                <a:solidFill>
                  <a:schemeClr val="tx1"/>
                </a:solidFill>
                <a:effectLst/>
                <a:latin typeface="+mn-lt"/>
                <a:ea typeface="+mn-ea"/>
                <a:cs typeface="+mn-cs"/>
              </a:rPr>
              <a:t> paskolinus draugui pinigų, jos turimas pinigų kiekis sumažėjo vienu euru. Tačiau ją užplūsta džiaugsmas, kad galėjo padėti savo draugui bėdoje. Kita vertus, </a:t>
            </a:r>
            <a:r>
              <a:rPr lang="lt-LT" sz="1200" i="0" kern="1200" err="1">
                <a:solidFill>
                  <a:schemeClr val="tx1"/>
                </a:solidFill>
                <a:effectLst/>
                <a:latin typeface="+mn-lt"/>
                <a:ea typeface="+mn-ea"/>
                <a:cs typeface="+mn-cs"/>
              </a:rPr>
              <a:t>Odrei</a:t>
            </a:r>
            <a:r>
              <a:rPr lang="lt-LT" sz="1200" i="0" kern="1200">
                <a:solidFill>
                  <a:schemeClr val="tx1"/>
                </a:solidFill>
                <a:effectLst/>
                <a:latin typeface="+mn-lt"/>
                <a:ea typeface="+mn-ea"/>
                <a:cs typeface="+mn-cs"/>
              </a:rPr>
              <a:t> gali būti ir šiek tiek neramu, ar draugas nepamirš ir atiduos pinigus. </a:t>
            </a: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i="1" kern="1200">
                <a:solidFill>
                  <a:schemeClr val="tx1"/>
                </a:solidFill>
                <a:effectLst/>
                <a:latin typeface="+mn-lt"/>
                <a:ea typeface="+mn-ea"/>
                <a:cs typeface="+mn-cs"/>
              </a:rPr>
              <a:t>[JEI PASIRENKA NESKOLINTI]</a:t>
            </a:r>
          </a:p>
          <a:p>
            <a:pPr marL="171450" lvl="0" indent="-171450">
              <a:buFont typeface="Arial" panose="020B0604020202020204" pitchFamily="34" charset="0"/>
              <a:buChar char="•"/>
            </a:pPr>
            <a:r>
              <a:rPr lang="en-US" sz="1200" i="0" kern="1200" err="1">
                <a:solidFill>
                  <a:schemeClr val="tx1"/>
                </a:solidFill>
                <a:effectLst/>
                <a:latin typeface="+mn-lt"/>
                <a:ea typeface="+mn-ea"/>
                <a:cs typeface="+mn-cs"/>
              </a:rPr>
              <a:t>Odr</a:t>
            </a:r>
            <a:r>
              <a:rPr lang="lt-LT" sz="1200" i="0" kern="1200">
                <a:solidFill>
                  <a:schemeClr val="tx1"/>
                </a:solidFill>
                <a:effectLst/>
                <a:latin typeface="+mn-lt"/>
                <a:ea typeface="+mn-ea"/>
                <a:cs typeface="+mn-cs"/>
              </a:rPr>
              <a:t>ė nusprendė pinigų neskolinti – taip jų </a:t>
            </a:r>
            <a:r>
              <a:rPr lang="lt-LT"/>
              <a:t>neišleido</a:t>
            </a:r>
            <a:r>
              <a:rPr lang="lt-LT" sz="1200" i="0" kern="1200">
                <a:solidFill>
                  <a:schemeClr val="tx1"/>
                </a:solidFill>
                <a:effectLst/>
                <a:latin typeface="+mn-lt"/>
                <a:ea typeface="+mn-ea"/>
                <a:cs typeface="+mn-cs"/>
              </a:rPr>
              <a:t>, tačiau tuo pačiu jai gali būti šiek gaila ir apimti kaltės jausmas, kad jos draugas liko liūdnas, nes negalėjo nusipirkti užkandžio.</a:t>
            </a:r>
            <a:endParaRPr lang="lt-LT" sz="1200" i="0" kern="1200">
              <a:solidFill>
                <a:schemeClr val="tx1"/>
              </a:solidFill>
              <a:effectLst/>
              <a:latin typeface="+mn-lt"/>
            </a:endParaRP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b="1" i="0" kern="1200">
                <a:solidFill>
                  <a:schemeClr val="tx1"/>
                </a:solidFill>
                <a:effectLst/>
                <a:latin typeface="+mn-lt"/>
                <a:ea typeface="+mn-ea"/>
                <a:cs typeface="+mn-cs"/>
              </a:rPr>
              <a:t>Diskusijai:</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Ar vaikai rinktųsi tą patį variantą, matydami kokį efektą jis turėjo pinigams ir emocijoms?</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Kaip vaikai jaučiasi tokioje situacijoje? Ar dažnai draugams paskolina pinigų?</a:t>
            </a:r>
          </a:p>
          <a:p>
            <a:pPr marL="171450" lvl="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11</a:t>
            </a:fld>
            <a:endParaRPr lang="en-US"/>
          </a:p>
        </p:txBody>
      </p:sp>
    </p:spTree>
    <p:extLst>
      <p:ext uri="{BB962C8B-B14F-4D97-AF65-F5344CB8AC3E}">
        <p14:creationId xmlns:p14="http://schemas.microsoft.com/office/powerpoint/2010/main" val="2887916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Po pamokų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pamato lipdukų pakuotę, kurios seniai norėjo. Galėtų nusipirkti dabar ir pasidžiaugti, arba pasidėti pinigus į taupyklę.</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Balsuokime, ar </a:t>
            </a: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perka lipdukus?</a:t>
            </a:r>
          </a:p>
          <a:p>
            <a:pPr marL="0" lvl="0" indent="0">
              <a:buFont typeface="Arial" panose="020B0604020202020204" pitchFamily="34" charset="0"/>
              <a:buNone/>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en-US" sz="1200" i="1" kern="1200">
                <a:solidFill>
                  <a:schemeClr val="tx1"/>
                </a:solidFill>
                <a:effectLst/>
                <a:latin typeface="+mn-lt"/>
                <a:ea typeface="+mn-ea"/>
                <a:cs typeface="+mn-cs"/>
              </a:rPr>
              <a:t>[JEI PASIRENKA </a:t>
            </a:r>
            <a:r>
              <a:rPr lang="lt-LT" sz="1200" i="1" kern="1200">
                <a:solidFill>
                  <a:schemeClr val="tx1"/>
                </a:solidFill>
                <a:effectLst/>
                <a:latin typeface="+mn-lt"/>
                <a:ea typeface="+mn-ea"/>
                <a:cs typeface="+mn-cs"/>
              </a:rPr>
              <a:t>PIRKTI</a:t>
            </a:r>
            <a:r>
              <a:rPr lang="en-US" sz="1200" i="1" kern="1200">
                <a:solidFill>
                  <a:schemeClr val="tx1"/>
                </a:solidFill>
                <a:effectLst/>
                <a:latin typeface="+mn-lt"/>
                <a:ea typeface="+mn-ea"/>
                <a:cs typeface="+mn-cs"/>
              </a:rPr>
              <a:t>]</a:t>
            </a:r>
          </a:p>
          <a:p>
            <a:pPr marL="171450" lvl="0" indent="-171450">
              <a:buFont typeface="Arial" panose="020B0604020202020204" pitchFamily="34" charset="0"/>
              <a:buChar char="•"/>
            </a:pP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išleidžia du eurus ir džiaugiasi, kad nusipirko to, ko norėjo. </a:t>
            </a: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i="1" kern="1200">
                <a:solidFill>
                  <a:schemeClr val="tx1"/>
                </a:solidFill>
                <a:effectLst/>
                <a:latin typeface="+mn-lt"/>
                <a:ea typeface="+mn-ea"/>
                <a:cs typeface="+mn-cs"/>
              </a:rPr>
              <a:t>[JEI PASIRENKA NESKOLINTI]</a:t>
            </a:r>
          </a:p>
          <a:p>
            <a:pPr marL="171450" lvl="0" indent="-171450">
              <a:buFont typeface="Arial" panose="020B0604020202020204" pitchFamily="34" charset="0"/>
              <a:buChar char="•"/>
            </a:pPr>
            <a:r>
              <a:rPr lang="lt-LT" sz="1200" i="0" kern="1200" err="1">
                <a:solidFill>
                  <a:schemeClr val="tx1"/>
                </a:solidFill>
                <a:effectLst/>
                <a:latin typeface="+mn-lt"/>
                <a:ea typeface="+mn-ea"/>
                <a:cs typeface="+mn-cs"/>
              </a:rPr>
              <a:t>Odrė</a:t>
            </a:r>
            <a:r>
              <a:rPr lang="lt-LT" sz="1200" i="0" kern="1200">
                <a:solidFill>
                  <a:schemeClr val="tx1"/>
                </a:solidFill>
                <a:effectLst/>
                <a:latin typeface="+mn-lt"/>
                <a:ea typeface="+mn-ea"/>
                <a:cs typeface="+mn-cs"/>
              </a:rPr>
              <a:t> sutaupo pinigus, didžiuojasi, kad atsispyrė pagundai, bet tuo pačiu gali apimti ir nusivylimas, kad norėtų lipdukų neįsigijo. </a:t>
            </a: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b="1" i="0" kern="1200">
                <a:solidFill>
                  <a:schemeClr val="tx1"/>
                </a:solidFill>
                <a:effectLst/>
                <a:latin typeface="+mn-lt"/>
                <a:ea typeface="+mn-ea"/>
                <a:cs typeface="+mn-cs"/>
              </a:rPr>
              <a:t>Diskusijai:</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Ar vaikai rinktųsi tą patį variantą, matydami kokį efektą jis turėjo pinigams ir emocijoms?</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Ar sugeba vaikai atsilaikyti pagundai įsigyti kažkokį daiktą, kur labai nori, kai taupo kažkokiam didesniam tikslui?</a:t>
            </a:r>
          </a:p>
          <a:p>
            <a:pPr marL="171450" lvl="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12</a:t>
            </a:fld>
            <a:endParaRPr lang="en-US"/>
          </a:p>
        </p:txBody>
      </p:sp>
    </p:spTree>
    <p:extLst>
      <p:ext uri="{BB962C8B-B14F-4D97-AF65-F5344CB8AC3E}">
        <p14:creationId xmlns:p14="http://schemas.microsoft.com/office/powerpoint/2010/main" val="3545969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Štai kaip atrodė Odrės diena. Kartais ji džiaugėsi, kartais liūdėjo. Nėra vieno teisingo sprendimo – kiekvienas kelias turi savo pasekmes.</a:t>
            </a:r>
          </a:p>
          <a:p>
            <a:pPr marL="0" lvl="0" indent="0">
              <a:buFont typeface="Arial" panose="020B0604020202020204" pitchFamily="34" charset="0"/>
              <a:buNone/>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b="1" i="0" kern="1200">
                <a:solidFill>
                  <a:schemeClr val="tx1"/>
                </a:solidFill>
                <a:effectLst/>
                <a:latin typeface="+mn-lt"/>
                <a:ea typeface="+mn-ea"/>
                <a:cs typeface="+mn-cs"/>
              </a:rPr>
              <a:t>Veiksmas:</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Mokytoja kartu su klase suskaičiuoja, kiek </a:t>
            </a:r>
            <a:r>
              <a:rPr lang="lt-LT" sz="1200" b="0" i="0" kern="1200" err="1">
                <a:solidFill>
                  <a:schemeClr val="tx1"/>
                </a:solidFill>
                <a:effectLst/>
                <a:latin typeface="+mn-lt"/>
                <a:ea typeface="+mn-ea"/>
                <a:cs typeface="+mn-cs"/>
              </a:rPr>
              <a:t>Odrei</a:t>
            </a:r>
            <a:r>
              <a:rPr lang="lt-LT" sz="1200" b="0" i="0" kern="1200">
                <a:solidFill>
                  <a:schemeClr val="tx1"/>
                </a:solidFill>
                <a:effectLst/>
                <a:latin typeface="+mn-lt"/>
                <a:ea typeface="+mn-ea"/>
                <a:cs typeface="+mn-cs"/>
              </a:rPr>
              <a:t> liko pinigų, kokie jausmai dažniausiai pasikartojo.</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Padiskutuojama ar lengva buvo nuspręsti, ar dažnai patys moksleiviai atsiduria tokiose situacijose</a:t>
            </a:r>
          </a:p>
          <a:p>
            <a:pPr marL="171450" lvl="0" indent="-171450">
              <a:buFont typeface="Arial" panose="020B0604020202020204" pitchFamily="34" charset="0"/>
              <a:buChar char="•"/>
            </a:pPr>
            <a:endParaRPr lang="lt-LT" sz="1200" b="0" i="0" kern="1200">
              <a:solidFill>
                <a:schemeClr val="tx1"/>
              </a:solidFill>
              <a:effectLst/>
              <a:latin typeface="+mn-lt"/>
              <a:ea typeface="+mn-ea"/>
              <a:cs typeface="+mn-cs"/>
            </a:endParaRPr>
          </a:p>
          <a:p>
            <a:pPr marL="171450" lvl="0" indent="-171450">
              <a:buFont typeface="Arial" panose="020B0604020202020204" pitchFamily="34" charset="0"/>
              <a:buChar char="•"/>
            </a:pPr>
            <a:endParaRPr lang="en-US" b="0"/>
          </a:p>
        </p:txBody>
      </p:sp>
      <p:sp>
        <p:nvSpPr>
          <p:cNvPr id="4" name="Slide Number Placeholder 3"/>
          <p:cNvSpPr>
            <a:spLocks noGrp="1"/>
          </p:cNvSpPr>
          <p:nvPr>
            <p:ph type="sldNum" sz="quarter" idx="5"/>
          </p:nvPr>
        </p:nvSpPr>
        <p:spPr/>
        <p:txBody>
          <a:bodyPr/>
          <a:lstStyle/>
          <a:p>
            <a:fld id="{A141C14A-7336-F34D-9046-B065FEB81D8B}" type="slidenum">
              <a:rPr lang="en-US" smtClean="0"/>
              <a:t>13</a:t>
            </a:fld>
            <a:endParaRPr lang="en-US"/>
          </a:p>
        </p:txBody>
      </p:sp>
    </p:spTree>
    <p:extLst>
      <p:ext uri="{BB962C8B-B14F-4D97-AF65-F5344CB8AC3E}">
        <p14:creationId xmlns:p14="http://schemas.microsoft.com/office/powerpoint/2010/main" val="1757151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b="1"/>
              <a:t>Kalbos gairės mokytojui/ai:</a:t>
            </a: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Jeigu reikėtų man išskirti tris pagrindinius dalykus ką šiandien išmokome su </a:t>
            </a:r>
            <a:r>
              <a:rPr lang="lt-LT" sz="1200" i="0" kern="1200" err="1">
                <a:solidFill>
                  <a:schemeClr val="tx1"/>
                </a:solidFill>
                <a:effectLst/>
                <a:latin typeface="+mn-lt"/>
                <a:ea typeface="+mn-ea"/>
                <a:cs typeface="+mn-cs"/>
              </a:rPr>
              <a:t>Odre</a:t>
            </a:r>
            <a:r>
              <a:rPr lang="lt-LT" sz="1200" i="0" kern="1200">
                <a:solidFill>
                  <a:schemeClr val="tx1"/>
                </a:solidFill>
                <a:effectLst/>
                <a:latin typeface="+mn-lt"/>
                <a:ea typeface="+mn-ea"/>
                <a:cs typeface="+mn-cs"/>
              </a:rPr>
              <a:t>, sakyčiau, kad:</a:t>
            </a:r>
          </a:p>
          <a:p>
            <a:pPr marL="228600" lvl="0" indent="-228600">
              <a:buFont typeface="+mj-lt"/>
              <a:buAutoNum type="arabicPeriod"/>
            </a:pPr>
            <a:r>
              <a:rPr lang="lt-LT" sz="1200" i="0" kern="1200">
                <a:solidFill>
                  <a:schemeClr val="tx1"/>
                </a:solidFill>
                <a:effectLst/>
                <a:latin typeface="+mn-lt"/>
                <a:ea typeface="+mn-ea"/>
                <a:cs typeface="+mn-cs"/>
              </a:rPr>
              <a:t>Pinigus galime panaudoti skirtingiems tikslams – išleisti, taupyti, pasidalinti su kitais.</a:t>
            </a:r>
          </a:p>
          <a:p>
            <a:pPr marL="228600" lvl="0" indent="-228600">
              <a:buFont typeface="+mj-lt"/>
              <a:buAutoNum type="arabicPeriod"/>
            </a:pPr>
            <a:r>
              <a:rPr lang="lt-LT" sz="1200" i="0" kern="1200">
                <a:solidFill>
                  <a:schemeClr val="tx1"/>
                </a:solidFill>
                <a:effectLst/>
                <a:latin typeface="+mn-lt"/>
                <a:ea typeface="+mn-ea"/>
                <a:cs typeface="+mn-cs"/>
              </a:rPr>
              <a:t>Kiekvienas pasirinkimas turi pasekmes – kaip pamatėme </a:t>
            </a:r>
            <a:r>
              <a:rPr lang="lt-LT" sz="1200" i="0" kern="1200" err="1">
                <a:solidFill>
                  <a:schemeClr val="tx1"/>
                </a:solidFill>
                <a:effectLst/>
                <a:latin typeface="+mn-lt"/>
                <a:ea typeface="+mn-ea"/>
                <a:cs typeface="+mn-cs"/>
              </a:rPr>
              <a:t>Odrės</a:t>
            </a:r>
            <a:r>
              <a:rPr lang="lt-LT" sz="1200" i="0" kern="1200">
                <a:solidFill>
                  <a:schemeClr val="tx1"/>
                </a:solidFill>
                <a:effectLst/>
                <a:latin typeface="+mn-lt"/>
                <a:ea typeface="+mn-ea"/>
                <a:cs typeface="+mn-cs"/>
              </a:rPr>
              <a:t> dienoje keičiasi ne tik kiek pinigų mes turime, bet ir kokie jausmai mums kyla.</a:t>
            </a:r>
          </a:p>
          <a:p>
            <a:pPr marL="228600" lvl="0" indent="-228600">
              <a:buFont typeface="+mj-lt"/>
              <a:buAutoNum type="arabicPeriod"/>
            </a:pPr>
            <a:r>
              <a:rPr lang="lt-LT" sz="1200" i="0" kern="1200">
                <a:solidFill>
                  <a:schemeClr val="tx1"/>
                </a:solidFill>
                <a:effectLst/>
                <a:latin typeface="+mn-lt"/>
                <a:ea typeface="+mn-ea"/>
                <a:cs typeface="+mn-cs"/>
              </a:rPr>
              <a:t>Jausmai mums dažnai padeda priimti sprendimus, o jei nesame tikri ar elgiamės teisingai visada galime paklausti tėvų, mokytojų.</a:t>
            </a:r>
          </a:p>
          <a:p>
            <a:pPr marL="228600" lvl="0" indent="-228600">
              <a:buFont typeface="+mj-lt"/>
              <a:buAutoNum type="arabicPeriod"/>
            </a:pPr>
            <a:endParaRPr lang="lt-LT" sz="1200" i="0" kern="1200">
              <a:solidFill>
                <a:schemeClr val="tx1"/>
              </a:solidFill>
              <a:effectLst/>
              <a:latin typeface="+mn-lt"/>
              <a:ea typeface="+mn-ea"/>
              <a:cs typeface="+mn-cs"/>
            </a:endParaRPr>
          </a:p>
          <a:p>
            <a:pPr marL="171450" lvl="0" indent="-171450">
              <a:buFont typeface="Arial" panose="020B0604020202020204" pitchFamily="34" charset="0"/>
              <a:buChar char="•"/>
            </a:pPr>
            <a:r>
              <a:rPr lang="lt-LT" sz="1200" i="0" kern="1200">
                <a:solidFill>
                  <a:schemeClr val="tx1"/>
                </a:solidFill>
                <a:effectLst/>
                <a:latin typeface="+mn-lt"/>
                <a:ea typeface="+mn-ea"/>
                <a:cs typeface="+mn-cs"/>
              </a:rPr>
              <a:t>O dabar pabaigai apsvarstykite viską ką šiandien išgirdote ir kiekvienas užrašykite pažadą „Kitą kartą, kai gausiu pinigų, aš...“ Tai gali būti bet kas, kas jums atrodo svarbiausia po šiandienės pamokos. </a:t>
            </a:r>
          </a:p>
          <a:p>
            <a:pPr marL="171450" lvl="0" indent="-171450">
              <a:buFont typeface="Arial" panose="020B0604020202020204" pitchFamily="34" charset="0"/>
              <a:buChar char="•"/>
            </a:pPr>
            <a:endParaRPr lang="lt-LT" sz="1200" i="0" kern="1200">
              <a:solidFill>
                <a:schemeClr val="tx1"/>
              </a:solidFill>
              <a:effectLst/>
              <a:latin typeface="+mn-lt"/>
              <a:ea typeface="+mn-ea"/>
              <a:cs typeface="+mn-cs"/>
            </a:endParaRPr>
          </a:p>
          <a:p>
            <a:pPr marL="0" lvl="0" indent="0">
              <a:buFont typeface="Arial" panose="020B0604020202020204" pitchFamily="34" charset="0"/>
              <a:buNone/>
            </a:pPr>
            <a:r>
              <a:rPr lang="lt-LT" sz="1200" b="1" i="0" kern="1200">
                <a:solidFill>
                  <a:schemeClr val="tx1"/>
                </a:solidFill>
                <a:effectLst/>
                <a:latin typeface="+mn-lt"/>
                <a:ea typeface="+mn-ea"/>
                <a:cs typeface="+mn-cs"/>
              </a:rPr>
              <a:t>Veiksmas:</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Vaikai užrašo pažadus</a:t>
            </a:r>
          </a:p>
          <a:p>
            <a:pPr marL="171450" lvl="0" indent="-171450">
              <a:buFont typeface="Arial" panose="020B0604020202020204" pitchFamily="34" charset="0"/>
              <a:buChar char="•"/>
            </a:pPr>
            <a:r>
              <a:rPr lang="lt-LT" sz="1200" b="0" i="0" kern="1200">
                <a:solidFill>
                  <a:schemeClr val="tx1"/>
                </a:solidFill>
                <a:effectLst/>
                <a:latin typeface="+mn-lt"/>
                <a:ea typeface="+mn-ea"/>
                <a:cs typeface="+mn-cs"/>
              </a:rPr>
              <a:t>Mokytoja paprašo kelių ar visų paskaityti, pagal galimybę padiskutuoja apie juos. </a:t>
            </a:r>
            <a:endParaRPr lang="en-US" b="0"/>
          </a:p>
          <a:p>
            <a:endParaRPr lang="en-US"/>
          </a:p>
        </p:txBody>
      </p:sp>
      <p:sp>
        <p:nvSpPr>
          <p:cNvPr id="4" name="Slide Number Placeholder 3"/>
          <p:cNvSpPr>
            <a:spLocks noGrp="1"/>
          </p:cNvSpPr>
          <p:nvPr>
            <p:ph type="sldNum" sz="quarter" idx="5"/>
          </p:nvPr>
        </p:nvSpPr>
        <p:spPr/>
        <p:txBody>
          <a:bodyPr/>
          <a:lstStyle/>
          <a:p>
            <a:fld id="{A141C14A-7336-F34D-9046-B065FEB81D8B}" type="slidenum">
              <a:rPr lang="en-US" smtClean="0"/>
              <a:t>14</a:t>
            </a:fld>
            <a:endParaRPr lang="en-US"/>
          </a:p>
        </p:txBody>
      </p:sp>
    </p:spTree>
    <p:extLst>
      <p:ext uri="{BB962C8B-B14F-4D97-AF65-F5344CB8AC3E}">
        <p14:creationId xmlns:p14="http://schemas.microsoft.com/office/powerpoint/2010/main" val="653925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1DB8-1E89-FDC0-6469-DB5848AC4A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A03ACA-0742-B13C-75F2-5934301A5A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C3AE20-281A-2310-C35C-A52B318245E4}"/>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7E06F10C-C6D0-5683-DE2C-927B90B782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1AA85-0A78-060B-826A-DB46C140BD94}"/>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40769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E35C8-FBA9-1F1F-02ED-A90C8EF2F7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16A2FC-9A61-0B2B-A0F4-739451DA21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B1627-3557-AD6B-C09F-C3E1D3A9C24D}"/>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B0838391-2BEC-DADB-5E61-813C8B84D4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4AA12-965F-DBB4-AD21-85EB8151AEE7}"/>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932193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9976A-5A4A-8200-3B92-C879009125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F60690-72E3-F80F-744C-789E40D6D0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BCA49B-10C6-F749-AF00-C48AF33A4E32}"/>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49908C46-D3ED-7AD4-D1D9-6D7D89D20C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A5537-25E3-34B1-6497-67DB4852ADCE}"/>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959489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F1FC7-C9DF-D6C9-FD66-CC07F70E7D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57F48F-A20F-B413-011C-C94B46E892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C0777D-7A16-167F-872D-29F29B1A47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C1C7B4-7F0E-7AB7-51EE-430392747D9B}"/>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6" name="Footer Placeholder 5">
            <a:extLst>
              <a:ext uri="{FF2B5EF4-FFF2-40B4-BE49-F238E27FC236}">
                <a16:creationId xmlns:a16="http://schemas.microsoft.com/office/drawing/2014/main" id="{158FDEDF-011B-AECB-7539-17FBA9748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27A840-ED79-24EE-0482-E8D19C534BEF}"/>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778681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B8C4F-B56F-2A8A-0BBE-5C918D1857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12641F-3884-8910-5342-1E89FB4673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77662C-10B6-5749-460F-318524462E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4C6C0E-0FCA-2C9F-D4D9-031BF5729E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9E8F1E-35A1-C405-A810-F0EE0EDE63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D3F7E4-30EA-0B3A-3E72-98456E310013}"/>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8" name="Footer Placeholder 7">
            <a:extLst>
              <a:ext uri="{FF2B5EF4-FFF2-40B4-BE49-F238E27FC236}">
                <a16:creationId xmlns:a16="http://schemas.microsoft.com/office/drawing/2014/main" id="{F1B2712B-DCED-5CDA-F571-5ED0EB17CD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A2C9D3-4B83-2546-EF2E-36EA010F5B7B}"/>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969324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0745-2CB5-D695-E371-341AB29702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04044B-3C2C-8EAE-486D-13BAFD64A06F}"/>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4" name="Footer Placeholder 3">
            <a:extLst>
              <a:ext uri="{FF2B5EF4-FFF2-40B4-BE49-F238E27FC236}">
                <a16:creationId xmlns:a16="http://schemas.microsoft.com/office/drawing/2014/main" id="{DC66AEDC-E9F4-CD67-F91A-9D5AD6E75A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2E750A-CB69-CB10-EC99-063430C5AB87}"/>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3531567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C4F16D-8E63-9D32-5DFF-6CFAD536C92E}"/>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3" name="Footer Placeholder 2">
            <a:extLst>
              <a:ext uri="{FF2B5EF4-FFF2-40B4-BE49-F238E27FC236}">
                <a16:creationId xmlns:a16="http://schemas.microsoft.com/office/drawing/2014/main" id="{2ACA9372-3625-01C8-BE25-10EE4C129A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BC66CD-393E-131B-595A-C1442F33E36A}"/>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83223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8C8A7-49DA-DE0E-52DF-9641D57A1A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E10C13-406F-E484-0F65-B034E468D6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40CBF-3E13-2E5F-066B-C66D299DED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784C7-B4C3-EC05-E08A-852CEB5297F0}"/>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6" name="Footer Placeholder 5">
            <a:extLst>
              <a:ext uri="{FF2B5EF4-FFF2-40B4-BE49-F238E27FC236}">
                <a16:creationId xmlns:a16="http://schemas.microsoft.com/office/drawing/2014/main" id="{1576E9D9-F571-D70E-00C0-5FD679E27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1394AE-E178-B27E-7E30-4C332C16A96D}"/>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4189971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B003-1FEA-85F8-6A03-26C7933F97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1F9BAC-BE34-CF38-0B06-EA6B283600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F59000-83EB-AF81-4CF8-585B851EA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C67F52-4837-6D27-65AE-223918C72930}"/>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6" name="Footer Placeholder 5">
            <a:extLst>
              <a:ext uri="{FF2B5EF4-FFF2-40B4-BE49-F238E27FC236}">
                <a16:creationId xmlns:a16="http://schemas.microsoft.com/office/drawing/2014/main" id="{5DB20EFA-7D65-16D3-7D11-1CB321FA00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D75591-EF28-583C-C251-07FA06FB04C0}"/>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2799002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F4B2-90DC-0C07-D48A-666C51FD36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A4C339-6E03-19DA-8ABD-3078D049AB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AA6579-08D9-317B-BDF2-E1D9EF7BD4D8}"/>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4D995BE9-4D35-8F8F-C7E8-D9E88DA574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1378FD-104A-5B23-DDE0-0D4DC3E0FB9B}"/>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2571726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AA4498-EF34-AE5B-6558-FDE2056E42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13F4F2-D2EB-C384-8804-9C0D176BE0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AF485E-140C-FA0A-F0A0-8B9AFE28EDF3}"/>
              </a:ext>
            </a:extLst>
          </p:cNvPr>
          <p:cNvSpPr>
            <a:spLocks noGrp="1"/>
          </p:cNvSpPr>
          <p:nvPr>
            <p:ph type="dt" sz="half" idx="10"/>
          </p:nvPr>
        </p:nvSpPr>
        <p:spPr/>
        <p:txBody>
          <a:body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1A004BBF-CD80-2681-F298-59F83C8490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63127-1915-077E-3ADB-1B597BD39D4F}"/>
              </a:ext>
            </a:extLst>
          </p:cNvPr>
          <p:cNvSpPr>
            <a:spLocks noGrp="1"/>
          </p:cNvSpPr>
          <p:nvPr>
            <p:ph type="sldNum" sz="quarter" idx="12"/>
          </p:nvPr>
        </p:nvSpPr>
        <p:spPr/>
        <p:txBody>
          <a:bodyPr/>
          <a:lstStyle/>
          <a:p>
            <a:fld id="{724CF819-3C9B-4BB4-A8F3-A7541A1C82C9}" type="slidenum">
              <a:rPr lang="en-US" smtClean="0"/>
              <a:t>‹#›</a:t>
            </a:fld>
            <a:endParaRPr lang="en-US"/>
          </a:p>
        </p:txBody>
      </p:sp>
    </p:spTree>
    <p:extLst>
      <p:ext uri="{BB962C8B-B14F-4D97-AF65-F5344CB8AC3E}">
        <p14:creationId xmlns:p14="http://schemas.microsoft.com/office/powerpoint/2010/main" val="2346882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20FBEB-FC36-0E8B-B301-FF150340FF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71A680-0FA9-6624-BA2E-A488900449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98BD36-42C6-4D38-036A-6CC774D265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79AAE2-9EDC-410A-8434-AB274D278625}" type="datetimeFigureOut">
              <a:rPr lang="en-US" smtClean="0"/>
              <a:t>11/6/2025</a:t>
            </a:fld>
            <a:endParaRPr lang="en-US"/>
          </a:p>
        </p:txBody>
      </p:sp>
      <p:sp>
        <p:nvSpPr>
          <p:cNvPr id="5" name="Footer Placeholder 4">
            <a:extLst>
              <a:ext uri="{FF2B5EF4-FFF2-40B4-BE49-F238E27FC236}">
                <a16:creationId xmlns:a16="http://schemas.microsoft.com/office/drawing/2014/main" id="{372A0E4A-7A3A-28B4-22C3-4D0192503A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1E41A41-EE80-7884-A687-6221241CBE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4CF819-3C9B-4BB4-A8F3-A7541A1C82C9}" type="slidenum">
              <a:rPr lang="en-US" smtClean="0"/>
              <a:t>‹#›</a:t>
            </a:fld>
            <a:endParaRPr lang="en-US"/>
          </a:p>
        </p:txBody>
      </p:sp>
    </p:spTree>
    <p:extLst>
      <p:ext uri="{BB962C8B-B14F-4D97-AF65-F5344CB8AC3E}">
        <p14:creationId xmlns:p14="http://schemas.microsoft.com/office/powerpoint/2010/main" val="2180019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2.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F9F3"/>
        </a:solidFill>
        <a:effectLst/>
      </p:bgPr>
    </p:bg>
    <p:spTree>
      <p:nvGrpSpPr>
        <p:cNvPr id="1" name="">
          <a:extLst>
            <a:ext uri="{FF2B5EF4-FFF2-40B4-BE49-F238E27FC236}">
              <a16:creationId xmlns:a16="http://schemas.microsoft.com/office/drawing/2014/main" id="{9DDD7F33-C00F-AFD9-B288-82977890F4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315335-7F49-1186-C113-00B1FE352C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00" y="-1"/>
            <a:ext cx="12186923" cy="6858857"/>
          </a:xfrm>
          <a:prstGeom prst="rect">
            <a:avLst/>
          </a:prstGeom>
        </p:spPr>
      </p:pic>
      <p:sp>
        <p:nvSpPr>
          <p:cNvPr id="2" name="Title 1">
            <a:extLst>
              <a:ext uri="{FF2B5EF4-FFF2-40B4-BE49-F238E27FC236}">
                <a16:creationId xmlns:a16="http://schemas.microsoft.com/office/drawing/2014/main" id="{34670BD1-79D3-6228-6E87-A089994BF81B}"/>
              </a:ext>
            </a:extLst>
          </p:cNvPr>
          <p:cNvSpPr>
            <a:spLocks noGrp="1"/>
          </p:cNvSpPr>
          <p:nvPr>
            <p:ph type="ctrTitle"/>
          </p:nvPr>
        </p:nvSpPr>
        <p:spPr>
          <a:xfrm>
            <a:off x="2478741" y="1898248"/>
            <a:ext cx="7234518" cy="2372811"/>
          </a:xfrm>
        </p:spPr>
        <p:txBody>
          <a:bodyPr>
            <a:normAutofit/>
          </a:bodyPr>
          <a:lstStyle/>
          <a:p>
            <a:pPr algn="l">
              <a:lnSpc>
                <a:spcPct val="80000"/>
              </a:lnSpc>
            </a:pPr>
            <a:r>
              <a:rPr lang="lt-LT" sz="8900" b="1">
                <a:solidFill>
                  <a:schemeClr val="bg1"/>
                </a:solidFill>
                <a:latin typeface="Swedbank Headline Black" panose="02000000000000000000" pitchFamily="2" charset="0"/>
              </a:rPr>
              <a:t>Pinigai ir emocijos:</a:t>
            </a:r>
            <a:endParaRPr lang="en-US" sz="4500" b="1">
              <a:solidFill>
                <a:schemeClr val="bg1"/>
              </a:solidFill>
              <a:latin typeface="Swedbank Headline Black" panose="02000000000000000000" pitchFamily="2" charset="0"/>
            </a:endParaRPr>
          </a:p>
        </p:txBody>
      </p:sp>
      <p:pic>
        <p:nvPicPr>
          <p:cNvPr id="7" name="Picture 6">
            <a:extLst>
              <a:ext uri="{FF2B5EF4-FFF2-40B4-BE49-F238E27FC236}">
                <a16:creationId xmlns:a16="http://schemas.microsoft.com/office/drawing/2014/main" id="{E5308902-F055-8388-AA24-409CAA2E05D6}"/>
              </a:ext>
            </a:extLst>
          </p:cNvPr>
          <p:cNvPicPr>
            <a:picLocks noChangeAspect="1"/>
          </p:cNvPicPr>
          <p:nvPr/>
        </p:nvPicPr>
        <p:blipFill>
          <a:blip r:embed="rId4"/>
          <a:stretch>
            <a:fillRect/>
          </a:stretch>
        </p:blipFill>
        <p:spPr>
          <a:xfrm>
            <a:off x="828263" y="496955"/>
            <a:ext cx="1586740" cy="761293"/>
          </a:xfrm>
          <a:prstGeom prst="rect">
            <a:avLst/>
          </a:prstGeom>
        </p:spPr>
      </p:pic>
      <p:sp>
        <p:nvSpPr>
          <p:cNvPr id="3" name="Title 1">
            <a:extLst>
              <a:ext uri="{FF2B5EF4-FFF2-40B4-BE49-F238E27FC236}">
                <a16:creationId xmlns:a16="http://schemas.microsoft.com/office/drawing/2014/main" id="{4F053237-F750-0933-2CF0-09564ED41697}"/>
              </a:ext>
            </a:extLst>
          </p:cNvPr>
          <p:cNvSpPr txBox="1">
            <a:spLocks/>
          </p:cNvSpPr>
          <p:nvPr/>
        </p:nvSpPr>
        <p:spPr>
          <a:xfrm>
            <a:off x="2478741" y="4409355"/>
            <a:ext cx="7234518" cy="8918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lt-LT" sz="4000" b="1">
                <a:solidFill>
                  <a:schemeClr val="bg1"/>
                </a:solidFill>
                <a:latin typeface="Swedbank Headline Bold" panose="02000000000000000000" pitchFamily="2" charset="0"/>
              </a:rPr>
              <a:t>draugai ar priešai?</a:t>
            </a:r>
            <a:endParaRPr lang="en-US" sz="4000" b="1">
              <a:solidFill>
                <a:schemeClr val="bg1"/>
              </a:solidFill>
              <a:latin typeface="Swedbank Headline Bold" panose="02000000000000000000" pitchFamily="2" charset="0"/>
            </a:endParaRPr>
          </a:p>
        </p:txBody>
      </p:sp>
    </p:spTree>
    <p:extLst>
      <p:ext uri="{BB962C8B-B14F-4D97-AF65-F5344CB8AC3E}">
        <p14:creationId xmlns:p14="http://schemas.microsoft.com/office/powerpoint/2010/main" val="4279668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F9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83E3F7-24F4-FE01-AF7F-0FE1B9D0ED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13F8A5A-1788-FD4B-1484-D54076207198}"/>
              </a:ext>
            </a:extLst>
          </p:cNvPr>
          <p:cNvSpPr>
            <a:spLocks noGrp="1"/>
          </p:cNvSpPr>
          <p:nvPr>
            <p:ph type="title"/>
          </p:nvPr>
        </p:nvSpPr>
        <p:spPr>
          <a:xfrm>
            <a:off x="6940016" y="1530251"/>
            <a:ext cx="2747994" cy="1325563"/>
          </a:xfrm>
        </p:spPr>
        <p:txBody>
          <a:bodyPr>
            <a:noAutofit/>
          </a:bodyPr>
          <a:lstStyle/>
          <a:p>
            <a:pPr algn="ctr"/>
            <a:r>
              <a:rPr lang="lt-LT" sz="5000" b="1">
                <a:solidFill>
                  <a:srgbClr val="FB4F00"/>
                </a:solidFill>
                <a:latin typeface="Swedbank Headline Black" panose="02000000000000000000" pitchFamily="2" charset="0"/>
              </a:rPr>
              <a:t>Sveiki, aš </a:t>
            </a:r>
            <a:r>
              <a:rPr lang="lt-LT" sz="5000" b="1" err="1">
                <a:solidFill>
                  <a:srgbClr val="FB4F00"/>
                </a:solidFill>
                <a:latin typeface="Swedbank Headline Black" panose="02000000000000000000" pitchFamily="2" charset="0"/>
              </a:rPr>
              <a:t>Odrė</a:t>
            </a:r>
            <a:endParaRPr lang="en-US" sz="5000" b="1">
              <a:solidFill>
                <a:srgbClr val="FB4F00"/>
              </a:solidFill>
              <a:latin typeface="Swedbank Headline Black" panose="02000000000000000000" pitchFamily="2" charset="0"/>
            </a:endParaRPr>
          </a:p>
        </p:txBody>
      </p:sp>
      <p:sp>
        <p:nvSpPr>
          <p:cNvPr id="3" name="TextBox 2">
            <a:extLst>
              <a:ext uri="{FF2B5EF4-FFF2-40B4-BE49-F238E27FC236}">
                <a16:creationId xmlns:a16="http://schemas.microsoft.com/office/drawing/2014/main" id="{DFEA60C5-A806-B4C2-B0A6-FC4B20A39FB6}"/>
              </a:ext>
            </a:extLst>
          </p:cNvPr>
          <p:cNvSpPr txBox="1"/>
          <p:nvPr/>
        </p:nvSpPr>
        <p:spPr>
          <a:xfrm>
            <a:off x="9433366" y="6177078"/>
            <a:ext cx="2060294" cy="578235"/>
          </a:xfrm>
          <a:prstGeom prst="rect">
            <a:avLst/>
          </a:prstGeom>
          <a:noFill/>
        </p:spPr>
        <p:txBody>
          <a:bodyPr wrap="square" rtlCol="0">
            <a:spAutoFit/>
          </a:bodyPr>
          <a:lstStyle/>
          <a:p>
            <a:pPr algn="ctr">
              <a:lnSpc>
                <a:spcPct val="120000"/>
              </a:lnSpc>
            </a:pPr>
            <a:r>
              <a:rPr lang="lt-LT" sz="900">
                <a:solidFill>
                  <a:srgbClr val="512B2B"/>
                </a:solidFill>
                <a:latin typeface="Roboto" panose="02000000000000000000" pitchFamily="2" charset="0"/>
                <a:ea typeface="Roboto" panose="02000000000000000000" pitchFamily="2" charset="0"/>
              </a:rPr>
              <a:t>Iliustracijos parengtos pagal Linos </a:t>
            </a:r>
            <a:r>
              <a:rPr lang="lt-LT" sz="900" err="1">
                <a:solidFill>
                  <a:srgbClr val="512B2B"/>
                </a:solidFill>
                <a:latin typeface="Roboto" panose="02000000000000000000" pitchFamily="2" charset="0"/>
                <a:ea typeface="Roboto" panose="02000000000000000000" pitchFamily="2" charset="0"/>
              </a:rPr>
              <a:t>Ribinskės</a:t>
            </a:r>
            <a:r>
              <a:rPr lang="lt-LT" sz="900">
                <a:solidFill>
                  <a:srgbClr val="512B2B"/>
                </a:solidFill>
                <a:latin typeface="Roboto" panose="02000000000000000000" pitchFamily="2" charset="0"/>
                <a:ea typeface="Roboto" panose="02000000000000000000" pitchFamily="2" charset="0"/>
              </a:rPr>
              <a:t> iliustracijas knygoje „Pinigai ir kiti Gilučių šeimos reikalai“ </a:t>
            </a:r>
            <a:endParaRPr lang="en-US" sz="900">
              <a:solidFill>
                <a:srgbClr val="512B2B"/>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1974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71AB42-C0E5-9785-009D-CFEB2BBB1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Picture 6" descr="A black and orange b&#10;&#10;AI-generated content may be incorrect.">
            <a:extLst>
              <a:ext uri="{FF2B5EF4-FFF2-40B4-BE49-F238E27FC236}">
                <a16:creationId xmlns:a16="http://schemas.microsoft.com/office/drawing/2014/main" id="{CAD5A338-F858-7E2A-4076-C5D8DFE076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951660" cy="5600841"/>
          </a:xfrm>
          <a:prstGeom prst="rect">
            <a:avLst/>
          </a:prstGeom>
        </p:spPr>
      </p:pic>
      <p:sp>
        <p:nvSpPr>
          <p:cNvPr id="10" name="Title 1">
            <a:extLst>
              <a:ext uri="{FF2B5EF4-FFF2-40B4-BE49-F238E27FC236}">
                <a16:creationId xmlns:a16="http://schemas.microsoft.com/office/drawing/2014/main" id="{04D05C42-8BC6-D8BA-444C-A8251F03CFA3}"/>
              </a:ext>
            </a:extLst>
          </p:cNvPr>
          <p:cNvSpPr txBox="1">
            <a:spLocks/>
          </p:cNvSpPr>
          <p:nvPr/>
        </p:nvSpPr>
        <p:spPr>
          <a:xfrm>
            <a:off x="1100649" y="1257159"/>
            <a:ext cx="3715191"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Ar pinigai turi jausmus?</a:t>
            </a:r>
            <a:endParaRPr lang="en-US" sz="4500" b="1">
              <a:solidFill>
                <a:schemeClr val="bg1"/>
              </a:solidFill>
              <a:latin typeface="Swedbank Headline Black" panose="02000000000000000000" pitchFamily="2" charset="0"/>
            </a:endParaRPr>
          </a:p>
        </p:txBody>
      </p:sp>
    </p:spTree>
    <p:extLst>
      <p:ext uri="{BB962C8B-B14F-4D97-AF65-F5344CB8AC3E}">
        <p14:creationId xmlns:p14="http://schemas.microsoft.com/office/powerpoint/2010/main" val="3431673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C8D4-BED3-B7F0-0E09-53F5624040B2}"/>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E7BB0CB-8F00-05CE-9665-1ABB51052B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20F82F07-BC62-DBBC-3A3C-85CC0D93AF1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9951660" cy="5600840"/>
          </a:xfrm>
          <a:prstGeom prst="rect">
            <a:avLst/>
          </a:prstGeom>
        </p:spPr>
      </p:pic>
      <p:sp>
        <p:nvSpPr>
          <p:cNvPr id="11" name="Title 1">
            <a:extLst>
              <a:ext uri="{FF2B5EF4-FFF2-40B4-BE49-F238E27FC236}">
                <a16:creationId xmlns:a16="http://schemas.microsoft.com/office/drawing/2014/main" id="{AC00BAD0-277B-5260-D7C9-3E9FF5F4C922}"/>
              </a:ext>
            </a:extLst>
          </p:cNvPr>
          <p:cNvSpPr txBox="1">
            <a:spLocks/>
          </p:cNvSpPr>
          <p:nvPr/>
        </p:nvSpPr>
        <p:spPr>
          <a:xfrm>
            <a:off x="1226183" y="1257160"/>
            <a:ext cx="374964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Kokius jausmus kelia pinigai?</a:t>
            </a:r>
            <a:endParaRPr lang="en-US" sz="4500" b="1">
              <a:solidFill>
                <a:schemeClr val="bg1"/>
              </a:solidFill>
              <a:latin typeface="Swedbank Headline Black" panose="02000000000000000000" pitchFamily="2" charset="0"/>
            </a:endParaRPr>
          </a:p>
        </p:txBody>
      </p:sp>
    </p:spTree>
    <p:extLst>
      <p:ext uri="{BB962C8B-B14F-4D97-AF65-F5344CB8AC3E}">
        <p14:creationId xmlns:p14="http://schemas.microsoft.com/office/powerpoint/2010/main" val="3279894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F9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8DBC35-A296-361C-7EB9-509F0C6FFB4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0" name="Picture 9" descr="A black and orange b&#10;&#10;AI-generated content may be incorrect.">
            <a:extLst>
              <a:ext uri="{FF2B5EF4-FFF2-40B4-BE49-F238E27FC236}">
                <a16:creationId xmlns:a16="http://schemas.microsoft.com/office/drawing/2014/main" id="{CD66B296-5A7D-5D17-13AF-0408DB56FAFC}"/>
              </a:ext>
            </a:extLst>
          </p:cNvPr>
          <p:cNvPicPr>
            <a:picLocks noChangeAspect="1"/>
          </p:cNvPicPr>
          <p:nvPr/>
        </p:nvPicPr>
        <p:blipFill>
          <a:blip r:embed="rId4">
            <a:extLst>
              <a:ext uri="{28A0092B-C50C-407E-A947-70E740481C1C}">
                <a14:useLocalDpi xmlns:a14="http://schemas.microsoft.com/office/drawing/2010/main" val="0"/>
              </a:ext>
            </a:extLst>
          </a:blip>
          <a:srcRect t="5779"/>
          <a:stretch>
            <a:fillRect/>
          </a:stretch>
        </p:blipFill>
        <p:spPr>
          <a:xfrm>
            <a:off x="-1" y="-1"/>
            <a:ext cx="10138103" cy="5375989"/>
          </a:xfrm>
          <a:prstGeom prst="rect">
            <a:avLst/>
          </a:prstGeom>
        </p:spPr>
      </p:pic>
      <p:sp>
        <p:nvSpPr>
          <p:cNvPr id="9" name="Title 1">
            <a:extLst>
              <a:ext uri="{FF2B5EF4-FFF2-40B4-BE49-F238E27FC236}">
                <a16:creationId xmlns:a16="http://schemas.microsoft.com/office/drawing/2014/main" id="{F956158D-4878-A2F6-18C6-29C44A8B6F71}"/>
              </a:ext>
            </a:extLst>
          </p:cNvPr>
          <p:cNvSpPr txBox="1">
            <a:spLocks/>
          </p:cNvSpPr>
          <p:nvPr/>
        </p:nvSpPr>
        <p:spPr>
          <a:xfrm>
            <a:off x="1034388" y="1124806"/>
            <a:ext cx="4423830"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Kokius pasirinkimus turime?</a:t>
            </a:r>
            <a:endParaRPr lang="en-US" sz="4500" b="1">
              <a:solidFill>
                <a:schemeClr val="bg1"/>
              </a:solidFill>
              <a:latin typeface="Swedbank Headline Black" panose="02000000000000000000" pitchFamily="2" charset="0"/>
            </a:endParaRPr>
          </a:p>
        </p:txBody>
      </p:sp>
      <p:sp>
        <p:nvSpPr>
          <p:cNvPr id="11" name="Title 1">
            <a:extLst>
              <a:ext uri="{FF2B5EF4-FFF2-40B4-BE49-F238E27FC236}">
                <a16:creationId xmlns:a16="http://schemas.microsoft.com/office/drawing/2014/main" id="{AEF30419-82F6-AB0D-E98D-ED1B97B42654}"/>
              </a:ext>
            </a:extLst>
          </p:cNvPr>
          <p:cNvSpPr txBox="1">
            <a:spLocks/>
          </p:cNvSpPr>
          <p:nvPr/>
        </p:nvSpPr>
        <p:spPr>
          <a:xfrm>
            <a:off x="3102115" y="4863462"/>
            <a:ext cx="1611136" cy="266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latin typeface="Swedbank Headline Bold" panose="02000000000000000000" pitchFamily="2" charset="0"/>
              </a:rPr>
              <a:t>Parduotuvė</a:t>
            </a:r>
            <a:endParaRPr lang="en-US" sz="2000" b="1">
              <a:latin typeface="Swedbank Headline Bold" panose="02000000000000000000" pitchFamily="2" charset="0"/>
            </a:endParaRPr>
          </a:p>
        </p:txBody>
      </p:sp>
      <p:sp>
        <p:nvSpPr>
          <p:cNvPr id="14" name="Title 1">
            <a:extLst>
              <a:ext uri="{FF2B5EF4-FFF2-40B4-BE49-F238E27FC236}">
                <a16:creationId xmlns:a16="http://schemas.microsoft.com/office/drawing/2014/main" id="{52A10C2F-CDE7-BF3D-78CF-3933B6C90070}"/>
              </a:ext>
            </a:extLst>
          </p:cNvPr>
          <p:cNvSpPr>
            <a:spLocks noGrp="1"/>
          </p:cNvSpPr>
          <p:nvPr>
            <p:ph type="title"/>
          </p:nvPr>
        </p:nvSpPr>
        <p:spPr>
          <a:xfrm>
            <a:off x="8130744" y="721983"/>
            <a:ext cx="1647393" cy="1325563"/>
          </a:xfrm>
        </p:spPr>
        <p:txBody>
          <a:bodyPr>
            <a:noAutofit/>
          </a:bodyPr>
          <a:lstStyle/>
          <a:p>
            <a:pPr algn="ctr"/>
            <a:r>
              <a:rPr lang="lt-LT" sz="2000" b="1">
                <a:solidFill>
                  <a:srgbClr val="FB4F00"/>
                </a:solidFill>
                <a:latin typeface="Swedbank Headline Black" panose="02000000000000000000" pitchFamily="2" charset="0"/>
              </a:rPr>
              <a:t>Įdėti į taupyklę</a:t>
            </a:r>
            <a:endParaRPr lang="en-US" sz="2000" b="1">
              <a:solidFill>
                <a:srgbClr val="FB4F00"/>
              </a:solidFill>
              <a:latin typeface="Swedbank Headline Black" panose="02000000000000000000" pitchFamily="2" charset="0"/>
            </a:endParaRPr>
          </a:p>
        </p:txBody>
      </p:sp>
      <p:sp>
        <p:nvSpPr>
          <p:cNvPr id="15" name="Title 1">
            <a:extLst>
              <a:ext uri="{FF2B5EF4-FFF2-40B4-BE49-F238E27FC236}">
                <a16:creationId xmlns:a16="http://schemas.microsoft.com/office/drawing/2014/main" id="{AE80649B-662E-1B1D-8FBA-A9DAD6B26B3C}"/>
              </a:ext>
            </a:extLst>
          </p:cNvPr>
          <p:cNvSpPr txBox="1">
            <a:spLocks/>
          </p:cNvSpPr>
          <p:nvPr/>
        </p:nvSpPr>
        <p:spPr>
          <a:xfrm>
            <a:off x="8197005" y="4863462"/>
            <a:ext cx="197869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Paaukoti gyvūnų prieglaudai</a:t>
            </a:r>
            <a:endParaRPr lang="en-US" sz="2000" b="1">
              <a:solidFill>
                <a:srgbClr val="FB4F00"/>
              </a:solidFill>
              <a:latin typeface="Swedbank Headline Black" panose="02000000000000000000" pitchFamily="2" charset="0"/>
            </a:endParaRPr>
          </a:p>
        </p:txBody>
      </p:sp>
      <p:sp>
        <p:nvSpPr>
          <p:cNvPr id="16" name="Title 1">
            <a:extLst>
              <a:ext uri="{FF2B5EF4-FFF2-40B4-BE49-F238E27FC236}">
                <a16:creationId xmlns:a16="http://schemas.microsoft.com/office/drawing/2014/main" id="{994565A8-408D-4B6B-7EB5-6DFD2D88E6CC}"/>
              </a:ext>
            </a:extLst>
          </p:cNvPr>
          <p:cNvSpPr txBox="1">
            <a:spLocks/>
          </p:cNvSpPr>
          <p:nvPr/>
        </p:nvSpPr>
        <p:spPr>
          <a:xfrm>
            <a:off x="1914351" y="5706690"/>
            <a:ext cx="1438432"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Išleisti dabar</a:t>
            </a:r>
            <a:endParaRPr lang="en-US" sz="2000" b="1">
              <a:solidFill>
                <a:srgbClr val="FB4F00"/>
              </a:solidFill>
              <a:latin typeface="Swedbank Headline Black" panose="02000000000000000000" pitchFamily="2" charset="0"/>
            </a:endParaRPr>
          </a:p>
        </p:txBody>
      </p:sp>
    </p:spTree>
    <p:extLst>
      <p:ext uri="{BB962C8B-B14F-4D97-AF65-F5344CB8AC3E}">
        <p14:creationId xmlns:p14="http://schemas.microsoft.com/office/powerpoint/2010/main" val="311065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F9F3"/>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1869D3-C3F9-2A23-3019-1306ECC2529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9E0D9D9-94D2-55AB-89F3-DE1CBA588D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21034"/>
            <a:ext cx="9951660" cy="5600840"/>
          </a:xfrm>
          <a:prstGeom prst="rect">
            <a:avLst/>
          </a:prstGeom>
        </p:spPr>
      </p:pic>
      <p:sp>
        <p:nvSpPr>
          <p:cNvPr id="7" name="Title 1">
            <a:extLst>
              <a:ext uri="{FF2B5EF4-FFF2-40B4-BE49-F238E27FC236}">
                <a16:creationId xmlns:a16="http://schemas.microsoft.com/office/drawing/2014/main" id="{7041849D-9D39-D6E9-760B-803ACF35F6D8}"/>
              </a:ext>
            </a:extLst>
          </p:cNvPr>
          <p:cNvSpPr txBox="1">
            <a:spLocks/>
          </p:cNvSpPr>
          <p:nvPr/>
        </p:nvSpPr>
        <p:spPr>
          <a:xfrm>
            <a:off x="1067158" y="1310168"/>
            <a:ext cx="374964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Kaip jausmai veikia mūsų sprendimus?</a:t>
            </a:r>
            <a:endParaRPr lang="en-US" sz="4500" b="1">
              <a:solidFill>
                <a:schemeClr val="bg1"/>
              </a:solidFill>
              <a:latin typeface="Swedbank Headline Black" panose="02000000000000000000" pitchFamily="2" charset="0"/>
            </a:endParaRPr>
          </a:p>
        </p:txBody>
      </p:sp>
      <p:sp>
        <p:nvSpPr>
          <p:cNvPr id="12" name="Title 1">
            <a:extLst>
              <a:ext uri="{FF2B5EF4-FFF2-40B4-BE49-F238E27FC236}">
                <a16:creationId xmlns:a16="http://schemas.microsoft.com/office/drawing/2014/main" id="{CCA88BA5-0C8E-6C26-7A87-4F1DD3A15855}"/>
              </a:ext>
            </a:extLst>
          </p:cNvPr>
          <p:cNvSpPr>
            <a:spLocks noGrp="1"/>
          </p:cNvSpPr>
          <p:nvPr>
            <p:ph type="title"/>
          </p:nvPr>
        </p:nvSpPr>
        <p:spPr>
          <a:xfrm>
            <a:off x="9317028" y="2766218"/>
            <a:ext cx="1927656" cy="1325563"/>
          </a:xfrm>
        </p:spPr>
        <p:txBody>
          <a:bodyPr>
            <a:noAutofit/>
          </a:bodyPr>
          <a:lstStyle/>
          <a:p>
            <a:pPr algn="ctr"/>
            <a:r>
              <a:rPr lang="lt-LT" sz="2000" b="1">
                <a:solidFill>
                  <a:srgbClr val="FB4F00"/>
                </a:solidFill>
                <a:latin typeface="Swedbank Headline Black" panose="02000000000000000000" pitchFamily="2" charset="0"/>
              </a:rPr>
              <a:t>Taupau kompiuteriui</a:t>
            </a:r>
            <a:endParaRPr lang="en-US" sz="2000" b="1">
              <a:solidFill>
                <a:srgbClr val="FB4F00"/>
              </a:solidFill>
              <a:latin typeface="Swedbank Headline Black" panose="02000000000000000000" pitchFamily="2" charset="0"/>
            </a:endParaRPr>
          </a:p>
        </p:txBody>
      </p:sp>
      <p:sp>
        <p:nvSpPr>
          <p:cNvPr id="13" name="Title 1">
            <a:extLst>
              <a:ext uri="{FF2B5EF4-FFF2-40B4-BE49-F238E27FC236}">
                <a16:creationId xmlns:a16="http://schemas.microsoft.com/office/drawing/2014/main" id="{9F5565AA-03F0-E3AC-3E4B-B4CCB0EADD9F}"/>
              </a:ext>
            </a:extLst>
          </p:cNvPr>
          <p:cNvSpPr txBox="1">
            <a:spLocks/>
          </p:cNvSpPr>
          <p:nvPr/>
        </p:nvSpPr>
        <p:spPr>
          <a:xfrm>
            <a:off x="5994400" y="1214952"/>
            <a:ext cx="1921566"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Noriu</a:t>
            </a:r>
          </a:p>
          <a:p>
            <a:pPr algn="ctr"/>
            <a:r>
              <a:rPr lang="lt-LT" sz="2000" b="1">
                <a:solidFill>
                  <a:srgbClr val="FB4F00"/>
                </a:solidFill>
                <a:latin typeface="Swedbank Headline Black" panose="02000000000000000000" pitchFamily="2" charset="0"/>
              </a:rPr>
              <a:t>dabar!</a:t>
            </a:r>
            <a:endParaRPr lang="en-US" sz="2000" b="1">
              <a:solidFill>
                <a:srgbClr val="FB4F00"/>
              </a:solidFill>
              <a:latin typeface="Swedbank Headline Black" panose="02000000000000000000" pitchFamily="2" charset="0"/>
            </a:endParaRPr>
          </a:p>
        </p:txBody>
      </p:sp>
    </p:spTree>
    <p:extLst>
      <p:ext uri="{BB962C8B-B14F-4D97-AF65-F5344CB8AC3E}">
        <p14:creationId xmlns:p14="http://schemas.microsoft.com/office/powerpoint/2010/main" val="1802200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FFA6A30-D86B-013E-D053-E426B4131AE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descr="A black and orange b&#10;&#10;AI-generated content may be incorrect.">
            <a:extLst>
              <a:ext uri="{FF2B5EF4-FFF2-40B4-BE49-F238E27FC236}">
                <a16:creationId xmlns:a16="http://schemas.microsoft.com/office/drawing/2014/main" id="{2FEAC103-4F06-E2EB-88D7-1B67949B190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t="5779"/>
          <a:stretch>
            <a:fillRect/>
          </a:stretch>
        </p:blipFill>
        <p:spPr>
          <a:xfrm>
            <a:off x="-1" y="0"/>
            <a:ext cx="9152629" cy="4853416"/>
          </a:xfrm>
          <a:prstGeom prst="rect">
            <a:avLst/>
          </a:prstGeom>
        </p:spPr>
      </p:pic>
      <p:sp>
        <p:nvSpPr>
          <p:cNvPr id="9" name="Title 1">
            <a:extLst>
              <a:ext uri="{FF2B5EF4-FFF2-40B4-BE49-F238E27FC236}">
                <a16:creationId xmlns:a16="http://schemas.microsoft.com/office/drawing/2014/main" id="{0363FB7A-2339-752C-09AC-9EA4A9CBFDC5}"/>
              </a:ext>
            </a:extLst>
          </p:cNvPr>
          <p:cNvSpPr txBox="1">
            <a:spLocks/>
          </p:cNvSpPr>
          <p:nvPr/>
        </p:nvSpPr>
        <p:spPr>
          <a:xfrm>
            <a:off x="1205076" y="808508"/>
            <a:ext cx="2891436"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Kaip suprasti, ką jaučiu?</a:t>
            </a:r>
            <a:endParaRPr lang="en-US" sz="4500" b="1">
              <a:solidFill>
                <a:schemeClr val="bg1"/>
              </a:solidFill>
              <a:latin typeface="Swedbank Headline Black" panose="02000000000000000000" pitchFamily="2" charset="0"/>
            </a:endParaRPr>
          </a:p>
        </p:txBody>
      </p:sp>
      <p:sp>
        <p:nvSpPr>
          <p:cNvPr id="12" name="Title 1">
            <a:extLst>
              <a:ext uri="{FF2B5EF4-FFF2-40B4-BE49-F238E27FC236}">
                <a16:creationId xmlns:a16="http://schemas.microsoft.com/office/drawing/2014/main" id="{6F75FA4E-67E8-B664-6044-B38022BADAB5}"/>
              </a:ext>
            </a:extLst>
          </p:cNvPr>
          <p:cNvSpPr>
            <a:spLocks noGrp="1"/>
          </p:cNvSpPr>
          <p:nvPr>
            <p:ph type="title"/>
          </p:nvPr>
        </p:nvSpPr>
        <p:spPr>
          <a:xfrm>
            <a:off x="6096000" y="1187976"/>
            <a:ext cx="1647393" cy="1325563"/>
          </a:xfrm>
        </p:spPr>
        <p:txBody>
          <a:bodyPr>
            <a:noAutofit/>
          </a:bodyPr>
          <a:lstStyle/>
          <a:p>
            <a:pPr algn="ctr"/>
            <a:r>
              <a:rPr lang="lt-LT" sz="1500" b="1">
                <a:solidFill>
                  <a:schemeClr val="bg1"/>
                </a:solidFill>
                <a:latin typeface="Swedbank Headline Black" panose="02000000000000000000" pitchFamily="2" charset="0"/>
              </a:rPr>
              <a:t>Džiaugsmas</a:t>
            </a:r>
            <a:endParaRPr lang="en-US" sz="1500" b="1">
              <a:solidFill>
                <a:schemeClr val="bg1"/>
              </a:solidFill>
              <a:latin typeface="Swedbank Headline Black" panose="02000000000000000000" pitchFamily="2" charset="0"/>
            </a:endParaRPr>
          </a:p>
        </p:txBody>
      </p:sp>
      <p:sp>
        <p:nvSpPr>
          <p:cNvPr id="13" name="Title 1">
            <a:extLst>
              <a:ext uri="{FF2B5EF4-FFF2-40B4-BE49-F238E27FC236}">
                <a16:creationId xmlns:a16="http://schemas.microsoft.com/office/drawing/2014/main" id="{EF6EC7D4-7A9A-D385-CAFF-236B8F6CAA29}"/>
              </a:ext>
            </a:extLst>
          </p:cNvPr>
          <p:cNvSpPr txBox="1">
            <a:spLocks/>
          </p:cNvSpPr>
          <p:nvPr/>
        </p:nvSpPr>
        <p:spPr>
          <a:xfrm>
            <a:off x="7534656" y="1224552"/>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Priėmimas</a:t>
            </a:r>
            <a:endParaRPr lang="en-US" sz="1500" b="1">
              <a:solidFill>
                <a:schemeClr val="bg1"/>
              </a:solidFill>
              <a:latin typeface="Swedbank Headline Black" panose="02000000000000000000" pitchFamily="2" charset="0"/>
            </a:endParaRPr>
          </a:p>
        </p:txBody>
      </p:sp>
      <p:sp>
        <p:nvSpPr>
          <p:cNvPr id="14" name="Title 1">
            <a:extLst>
              <a:ext uri="{FF2B5EF4-FFF2-40B4-BE49-F238E27FC236}">
                <a16:creationId xmlns:a16="http://schemas.microsoft.com/office/drawing/2014/main" id="{380DFBBE-8A62-1761-3504-4A5AE879D307}"/>
              </a:ext>
            </a:extLst>
          </p:cNvPr>
          <p:cNvSpPr txBox="1">
            <a:spLocks/>
          </p:cNvSpPr>
          <p:nvPr/>
        </p:nvSpPr>
        <p:spPr>
          <a:xfrm>
            <a:off x="8253984" y="2407176"/>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Baimė</a:t>
            </a:r>
            <a:endParaRPr lang="en-US" sz="1500" b="1">
              <a:solidFill>
                <a:schemeClr val="bg1"/>
              </a:solidFill>
              <a:latin typeface="Swedbank Headline Black" panose="02000000000000000000" pitchFamily="2" charset="0"/>
            </a:endParaRPr>
          </a:p>
        </p:txBody>
      </p:sp>
      <p:sp>
        <p:nvSpPr>
          <p:cNvPr id="15" name="Title 1">
            <a:extLst>
              <a:ext uri="{FF2B5EF4-FFF2-40B4-BE49-F238E27FC236}">
                <a16:creationId xmlns:a16="http://schemas.microsoft.com/office/drawing/2014/main" id="{8A78C7F9-C5F6-6C8F-BB4F-A575F3C40FD9}"/>
              </a:ext>
            </a:extLst>
          </p:cNvPr>
          <p:cNvSpPr txBox="1">
            <a:spLocks/>
          </p:cNvSpPr>
          <p:nvPr/>
        </p:nvSpPr>
        <p:spPr>
          <a:xfrm>
            <a:off x="8168640" y="3553224"/>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Nuostaba</a:t>
            </a:r>
            <a:endParaRPr lang="en-US" sz="1500" b="1">
              <a:solidFill>
                <a:schemeClr val="bg1"/>
              </a:solidFill>
              <a:latin typeface="Swedbank Headline Black" panose="02000000000000000000" pitchFamily="2" charset="0"/>
            </a:endParaRPr>
          </a:p>
        </p:txBody>
      </p:sp>
      <p:sp>
        <p:nvSpPr>
          <p:cNvPr id="16" name="Title 1">
            <a:extLst>
              <a:ext uri="{FF2B5EF4-FFF2-40B4-BE49-F238E27FC236}">
                <a16:creationId xmlns:a16="http://schemas.microsoft.com/office/drawing/2014/main" id="{BCD32F17-D7E4-3B59-B8A8-EDADB581D581}"/>
              </a:ext>
            </a:extLst>
          </p:cNvPr>
          <p:cNvSpPr txBox="1">
            <a:spLocks/>
          </p:cNvSpPr>
          <p:nvPr/>
        </p:nvSpPr>
        <p:spPr>
          <a:xfrm>
            <a:off x="7430287" y="4623449"/>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Liūdesys</a:t>
            </a:r>
            <a:endParaRPr lang="en-US" sz="1500" b="1">
              <a:solidFill>
                <a:schemeClr val="bg1"/>
              </a:solidFill>
              <a:latin typeface="Swedbank Headline Black" panose="02000000000000000000" pitchFamily="2" charset="0"/>
            </a:endParaRPr>
          </a:p>
        </p:txBody>
      </p:sp>
      <p:sp>
        <p:nvSpPr>
          <p:cNvPr id="17" name="Title 1">
            <a:extLst>
              <a:ext uri="{FF2B5EF4-FFF2-40B4-BE49-F238E27FC236}">
                <a16:creationId xmlns:a16="http://schemas.microsoft.com/office/drawing/2014/main" id="{E6FF2CB0-E5C4-FE1F-A912-BDA94E4E7E9A}"/>
              </a:ext>
            </a:extLst>
          </p:cNvPr>
          <p:cNvSpPr txBox="1">
            <a:spLocks/>
          </p:cNvSpPr>
          <p:nvPr/>
        </p:nvSpPr>
        <p:spPr>
          <a:xfrm>
            <a:off x="5845327" y="4525913"/>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Pasibjaurėjimas</a:t>
            </a:r>
            <a:endParaRPr lang="en-US" sz="1500" b="1">
              <a:solidFill>
                <a:schemeClr val="bg1"/>
              </a:solidFill>
              <a:latin typeface="Swedbank Headline Black" panose="02000000000000000000" pitchFamily="2" charset="0"/>
            </a:endParaRPr>
          </a:p>
        </p:txBody>
      </p:sp>
      <p:sp>
        <p:nvSpPr>
          <p:cNvPr id="18" name="Title 1">
            <a:extLst>
              <a:ext uri="{FF2B5EF4-FFF2-40B4-BE49-F238E27FC236}">
                <a16:creationId xmlns:a16="http://schemas.microsoft.com/office/drawing/2014/main" id="{874AE7EA-9CA5-462B-F23D-654CCAB12574}"/>
              </a:ext>
            </a:extLst>
          </p:cNvPr>
          <p:cNvSpPr txBox="1">
            <a:spLocks/>
          </p:cNvSpPr>
          <p:nvPr/>
        </p:nvSpPr>
        <p:spPr>
          <a:xfrm>
            <a:off x="5223535" y="3306713"/>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Pyktis</a:t>
            </a:r>
            <a:endParaRPr lang="en-US" sz="1500" b="1">
              <a:solidFill>
                <a:schemeClr val="bg1"/>
              </a:solidFill>
              <a:latin typeface="Swedbank Headline Black" panose="02000000000000000000" pitchFamily="2" charset="0"/>
            </a:endParaRPr>
          </a:p>
        </p:txBody>
      </p:sp>
      <p:sp>
        <p:nvSpPr>
          <p:cNvPr id="19" name="Title 1">
            <a:extLst>
              <a:ext uri="{FF2B5EF4-FFF2-40B4-BE49-F238E27FC236}">
                <a16:creationId xmlns:a16="http://schemas.microsoft.com/office/drawing/2014/main" id="{E521A323-19FA-9B0E-FE17-48143850586D}"/>
              </a:ext>
            </a:extLst>
          </p:cNvPr>
          <p:cNvSpPr txBox="1">
            <a:spLocks/>
          </p:cNvSpPr>
          <p:nvPr/>
        </p:nvSpPr>
        <p:spPr>
          <a:xfrm>
            <a:off x="5235727" y="2246009"/>
            <a:ext cx="1647393"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500" b="1">
                <a:solidFill>
                  <a:schemeClr val="bg1"/>
                </a:solidFill>
                <a:latin typeface="Swedbank Headline Black" panose="02000000000000000000" pitchFamily="2" charset="0"/>
              </a:rPr>
              <a:t>Laukimas</a:t>
            </a:r>
            <a:endParaRPr lang="en-US" sz="1500" b="1">
              <a:solidFill>
                <a:schemeClr val="bg1"/>
              </a:solidFill>
              <a:latin typeface="Swedbank Headline Black" panose="02000000000000000000" pitchFamily="2" charset="0"/>
            </a:endParaRPr>
          </a:p>
        </p:txBody>
      </p:sp>
    </p:spTree>
    <p:extLst>
      <p:ext uri="{BB962C8B-B14F-4D97-AF65-F5344CB8AC3E}">
        <p14:creationId xmlns:p14="http://schemas.microsoft.com/office/powerpoint/2010/main" val="118671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7A0C9ED-04AE-9C98-ED72-F5413853EC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4CA32C97-E32F-E0B0-7D92-3242E3FE32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21034"/>
            <a:ext cx="9951660" cy="5600840"/>
          </a:xfrm>
          <a:prstGeom prst="rect">
            <a:avLst/>
          </a:prstGeom>
        </p:spPr>
      </p:pic>
      <p:sp>
        <p:nvSpPr>
          <p:cNvPr id="5" name="Title 1">
            <a:extLst>
              <a:ext uri="{FF2B5EF4-FFF2-40B4-BE49-F238E27FC236}">
                <a16:creationId xmlns:a16="http://schemas.microsoft.com/office/drawing/2014/main" id="{F1850907-90B0-542E-DDCE-4B9A4D7BA8F4}"/>
              </a:ext>
            </a:extLst>
          </p:cNvPr>
          <p:cNvSpPr txBox="1">
            <a:spLocks/>
          </p:cNvSpPr>
          <p:nvPr/>
        </p:nvSpPr>
        <p:spPr>
          <a:xfrm>
            <a:off x="1067158" y="1272068"/>
            <a:ext cx="374964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Padėkime </a:t>
            </a:r>
            <a:r>
              <a:rPr lang="lt-LT" sz="4500" b="1" err="1">
                <a:solidFill>
                  <a:schemeClr val="bg1"/>
                </a:solidFill>
                <a:latin typeface="Swedbank Headline Black" panose="02000000000000000000" pitchFamily="2" charset="0"/>
              </a:rPr>
              <a:t>Odrei</a:t>
            </a:r>
            <a:r>
              <a:rPr lang="lt-LT" sz="4500" b="1">
                <a:solidFill>
                  <a:schemeClr val="bg1"/>
                </a:solidFill>
                <a:latin typeface="Swedbank Headline Black" panose="02000000000000000000" pitchFamily="2" charset="0"/>
              </a:rPr>
              <a:t> priimti sprendimus</a:t>
            </a:r>
            <a:endParaRPr lang="en-US" sz="4500" b="1">
              <a:solidFill>
                <a:schemeClr val="bg1"/>
              </a:solidFill>
              <a:latin typeface="Swedbank Headline Black" panose="02000000000000000000" pitchFamily="2" charset="0"/>
            </a:endParaRPr>
          </a:p>
        </p:txBody>
      </p:sp>
      <p:pic>
        <p:nvPicPr>
          <p:cNvPr id="2" name="Picture 1">
            <a:extLst>
              <a:ext uri="{FF2B5EF4-FFF2-40B4-BE49-F238E27FC236}">
                <a16:creationId xmlns:a16="http://schemas.microsoft.com/office/drawing/2014/main" id="{FA7C153B-759B-FFC9-62B4-16BA696C2503}"/>
              </a:ext>
            </a:extLst>
          </p:cNvPr>
          <p:cNvPicPr>
            <a:picLocks noChangeAspect="1"/>
          </p:cNvPicPr>
          <p:nvPr/>
        </p:nvPicPr>
        <p:blipFill>
          <a:blip r:embed="rId5"/>
          <a:stretch>
            <a:fillRect/>
          </a:stretch>
        </p:blipFill>
        <p:spPr>
          <a:xfrm>
            <a:off x="1549073" y="6095766"/>
            <a:ext cx="324074" cy="324074"/>
          </a:xfrm>
          <a:prstGeom prst="rect">
            <a:avLst/>
          </a:prstGeom>
        </p:spPr>
      </p:pic>
      <p:sp>
        <p:nvSpPr>
          <p:cNvPr id="6" name="Title 1">
            <a:extLst>
              <a:ext uri="{FF2B5EF4-FFF2-40B4-BE49-F238E27FC236}">
                <a16:creationId xmlns:a16="http://schemas.microsoft.com/office/drawing/2014/main" id="{0C92F4D1-C009-DE5D-8731-7409651FE482}"/>
              </a:ext>
            </a:extLst>
          </p:cNvPr>
          <p:cNvSpPr txBox="1">
            <a:spLocks/>
          </p:cNvSpPr>
          <p:nvPr/>
        </p:nvSpPr>
        <p:spPr>
          <a:xfrm>
            <a:off x="1959646" y="5642908"/>
            <a:ext cx="169189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000" b="1">
                <a:solidFill>
                  <a:srgbClr val="FB4F00"/>
                </a:solidFill>
                <a:latin typeface="Swedbank Headline Black" panose="02000000000000000000" pitchFamily="2" charset="0"/>
              </a:rPr>
              <a:t>Interaktyvus žaidimas</a:t>
            </a:r>
            <a:endParaRPr lang="en-US" sz="2000" b="1">
              <a:solidFill>
                <a:srgbClr val="FB4F00"/>
              </a:solidFill>
              <a:latin typeface="Swedbank Headline Black" panose="02000000000000000000" pitchFamily="2" charset="0"/>
            </a:endParaRPr>
          </a:p>
        </p:txBody>
      </p:sp>
    </p:spTree>
    <p:extLst>
      <p:ext uri="{BB962C8B-B14F-4D97-AF65-F5344CB8AC3E}">
        <p14:creationId xmlns:p14="http://schemas.microsoft.com/office/powerpoint/2010/main" val="1199720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70E90C-C422-D0CC-E639-561D59972F2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descr="A black and orange b&#10;&#10;AI-generated content may be incorrect.">
            <a:extLst>
              <a:ext uri="{FF2B5EF4-FFF2-40B4-BE49-F238E27FC236}">
                <a16:creationId xmlns:a16="http://schemas.microsoft.com/office/drawing/2014/main" id="{1822ABE2-6083-163C-D9A2-1FD1549EB3D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9951660" cy="5600841"/>
          </a:xfrm>
          <a:prstGeom prst="rect">
            <a:avLst/>
          </a:prstGeom>
        </p:spPr>
      </p:pic>
      <p:sp>
        <p:nvSpPr>
          <p:cNvPr id="9" name="Title 1">
            <a:extLst>
              <a:ext uri="{FF2B5EF4-FFF2-40B4-BE49-F238E27FC236}">
                <a16:creationId xmlns:a16="http://schemas.microsoft.com/office/drawing/2014/main" id="{1C9237F3-C0CE-59E6-3292-67A54B2E9734}"/>
              </a:ext>
            </a:extLst>
          </p:cNvPr>
          <p:cNvSpPr txBox="1">
            <a:spLocks/>
          </p:cNvSpPr>
          <p:nvPr/>
        </p:nvSpPr>
        <p:spPr>
          <a:xfrm>
            <a:off x="1307126" y="1257159"/>
            <a:ext cx="356411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Parama gyvūnų prieglaudai</a:t>
            </a:r>
            <a:endParaRPr lang="en-US" sz="4500" b="1">
              <a:solidFill>
                <a:schemeClr val="bg1"/>
              </a:solidFill>
              <a:latin typeface="Swedbank Headline Black" panose="02000000000000000000" pitchFamily="2" charset="0"/>
            </a:endParaRPr>
          </a:p>
        </p:txBody>
      </p:sp>
      <p:sp>
        <p:nvSpPr>
          <p:cNvPr id="12" name="Title 1">
            <a:extLst>
              <a:ext uri="{FF2B5EF4-FFF2-40B4-BE49-F238E27FC236}">
                <a16:creationId xmlns:a16="http://schemas.microsoft.com/office/drawing/2014/main" id="{51E7237F-F6EE-461F-E39E-B7ECCF5CDAC7}"/>
              </a:ext>
            </a:extLst>
          </p:cNvPr>
          <p:cNvSpPr txBox="1">
            <a:spLocks/>
          </p:cNvSpPr>
          <p:nvPr/>
        </p:nvSpPr>
        <p:spPr>
          <a:xfrm rot="526721">
            <a:off x="4965998" y="5659833"/>
            <a:ext cx="1611136" cy="2661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300" b="1">
                <a:latin typeface="Swedbank Headline Bold" panose="02000000000000000000" pitchFamily="2" charset="0"/>
              </a:rPr>
              <a:t>Gyvūnų</a:t>
            </a:r>
          </a:p>
          <a:p>
            <a:pPr algn="ctr"/>
            <a:r>
              <a:rPr lang="lt-LT" sz="1300" b="1">
                <a:latin typeface="Swedbank Headline Bold" panose="02000000000000000000" pitchFamily="2" charset="0"/>
              </a:rPr>
              <a:t>prieglaudai</a:t>
            </a:r>
            <a:endParaRPr lang="en-US" sz="1300" b="1">
              <a:latin typeface="Swedbank Headline Bold" panose="02000000000000000000" pitchFamily="2" charset="0"/>
            </a:endParaRPr>
          </a:p>
        </p:txBody>
      </p:sp>
      <p:grpSp>
        <p:nvGrpSpPr>
          <p:cNvPr id="4" name="Group 3">
            <a:extLst>
              <a:ext uri="{FF2B5EF4-FFF2-40B4-BE49-F238E27FC236}">
                <a16:creationId xmlns:a16="http://schemas.microsoft.com/office/drawing/2014/main" id="{CF124A9F-901B-3351-69E7-B63038B64183}"/>
              </a:ext>
            </a:extLst>
          </p:cNvPr>
          <p:cNvGrpSpPr/>
          <p:nvPr/>
        </p:nvGrpSpPr>
        <p:grpSpPr>
          <a:xfrm>
            <a:off x="9750466" y="2469456"/>
            <a:ext cx="1291868" cy="1373455"/>
            <a:chOff x="9750466" y="2469456"/>
            <a:chExt cx="1291868" cy="1373455"/>
          </a:xfrm>
        </p:grpSpPr>
        <p:sp>
          <p:nvSpPr>
            <p:cNvPr id="16" name="Title 1">
              <a:extLst>
                <a:ext uri="{FF2B5EF4-FFF2-40B4-BE49-F238E27FC236}">
                  <a16:creationId xmlns:a16="http://schemas.microsoft.com/office/drawing/2014/main" id="{4449E0D8-54F3-8109-4B1C-1CF2124B93AA}"/>
                </a:ext>
              </a:extLst>
            </p:cNvPr>
            <p:cNvSpPr txBox="1">
              <a:spLocks/>
            </p:cNvSpPr>
            <p:nvPr/>
          </p:nvSpPr>
          <p:spPr>
            <a:xfrm>
              <a:off x="9750466" y="2517348"/>
              <a:ext cx="1291868"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Paaukoja 3 Eur</a:t>
              </a:r>
              <a:endParaRPr lang="en-US" sz="2000" b="1">
                <a:solidFill>
                  <a:srgbClr val="FB4F00"/>
                </a:solidFill>
                <a:latin typeface="Swedbank Headline Black" panose="02000000000000000000" pitchFamily="2" charset="0"/>
              </a:endParaRPr>
            </a:p>
          </p:txBody>
        </p:sp>
        <p:pic>
          <p:nvPicPr>
            <p:cNvPr id="20" name="Picture 19">
              <a:extLst>
                <a:ext uri="{FF2B5EF4-FFF2-40B4-BE49-F238E27FC236}">
                  <a16:creationId xmlns:a16="http://schemas.microsoft.com/office/drawing/2014/main" id="{3097E8A5-7041-F141-8F0D-1E3ABAF72C0C}"/>
                </a:ext>
              </a:extLst>
            </p:cNvPr>
            <p:cNvPicPr>
              <a:picLocks noChangeAspect="1"/>
            </p:cNvPicPr>
            <p:nvPr/>
          </p:nvPicPr>
          <p:blipFill>
            <a:blip r:embed="rId5"/>
            <a:stretch>
              <a:fillRect/>
            </a:stretch>
          </p:blipFill>
          <p:spPr>
            <a:xfrm>
              <a:off x="10211385" y="2469456"/>
              <a:ext cx="324074" cy="324074"/>
            </a:xfrm>
            <a:prstGeom prst="rect">
              <a:avLst/>
            </a:prstGeom>
          </p:spPr>
        </p:pic>
      </p:grpSp>
      <p:grpSp>
        <p:nvGrpSpPr>
          <p:cNvPr id="32" name="Group 31">
            <a:extLst>
              <a:ext uri="{FF2B5EF4-FFF2-40B4-BE49-F238E27FC236}">
                <a16:creationId xmlns:a16="http://schemas.microsoft.com/office/drawing/2014/main" id="{45AE08C5-862E-1E3B-5146-38933BEFB85C}"/>
              </a:ext>
            </a:extLst>
          </p:cNvPr>
          <p:cNvGrpSpPr/>
          <p:nvPr/>
        </p:nvGrpSpPr>
        <p:grpSpPr>
          <a:xfrm>
            <a:off x="6067630" y="950113"/>
            <a:ext cx="1632874" cy="1548452"/>
            <a:chOff x="6043561" y="942917"/>
            <a:chExt cx="1632874" cy="1548452"/>
          </a:xfrm>
        </p:grpSpPr>
        <p:sp>
          <p:nvSpPr>
            <p:cNvPr id="33" name="Title 1">
              <a:extLst>
                <a:ext uri="{FF2B5EF4-FFF2-40B4-BE49-F238E27FC236}">
                  <a16:creationId xmlns:a16="http://schemas.microsoft.com/office/drawing/2014/main" id="{96724CBA-C5E2-1A98-E207-A738E24C1497}"/>
                </a:ext>
              </a:extLst>
            </p:cNvPr>
            <p:cNvSpPr txBox="1">
              <a:spLocks/>
            </p:cNvSpPr>
            <p:nvPr/>
          </p:nvSpPr>
          <p:spPr>
            <a:xfrm>
              <a:off x="6043561" y="1165806"/>
              <a:ext cx="163287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Pasilieka visus pinigus</a:t>
              </a:r>
              <a:endParaRPr lang="en-US" sz="2000" b="1">
                <a:solidFill>
                  <a:srgbClr val="FB4F00"/>
                </a:solidFill>
                <a:latin typeface="Swedbank Headline Black" panose="02000000000000000000" pitchFamily="2" charset="0"/>
              </a:endParaRPr>
            </a:p>
          </p:txBody>
        </p:sp>
        <p:pic>
          <p:nvPicPr>
            <p:cNvPr id="34" name="Picture 33">
              <a:extLst>
                <a:ext uri="{FF2B5EF4-FFF2-40B4-BE49-F238E27FC236}">
                  <a16:creationId xmlns:a16="http://schemas.microsoft.com/office/drawing/2014/main" id="{BD5D6E9C-86E6-C1CA-0A6C-F6714334EB5A}"/>
                </a:ext>
              </a:extLst>
            </p:cNvPr>
            <p:cNvPicPr>
              <a:picLocks noChangeAspect="1"/>
            </p:cNvPicPr>
            <p:nvPr/>
          </p:nvPicPr>
          <p:blipFill>
            <a:blip r:embed="rId5"/>
            <a:stretch>
              <a:fillRect/>
            </a:stretch>
          </p:blipFill>
          <p:spPr>
            <a:xfrm>
              <a:off x="6661939" y="942917"/>
              <a:ext cx="324074" cy="324074"/>
            </a:xfrm>
            <a:prstGeom prst="rect">
              <a:avLst/>
            </a:prstGeom>
          </p:spPr>
        </p:pic>
      </p:grpSp>
      <p:grpSp>
        <p:nvGrpSpPr>
          <p:cNvPr id="40" name="Group 39">
            <a:extLst>
              <a:ext uri="{FF2B5EF4-FFF2-40B4-BE49-F238E27FC236}">
                <a16:creationId xmlns:a16="http://schemas.microsoft.com/office/drawing/2014/main" id="{DD614AD4-C534-DFB0-8257-E0CC053A8A42}"/>
              </a:ext>
            </a:extLst>
          </p:cNvPr>
          <p:cNvGrpSpPr/>
          <p:nvPr/>
        </p:nvGrpSpPr>
        <p:grpSpPr>
          <a:xfrm>
            <a:off x="6066248" y="327476"/>
            <a:ext cx="1632874" cy="2089979"/>
            <a:chOff x="5681642" y="2637787"/>
            <a:chExt cx="1632874" cy="2089979"/>
          </a:xfrm>
        </p:grpSpPr>
        <p:sp>
          <p:nvSpPr>
            <p:cNvPr id="22" name="Oval 21">
              <a:extLst>
                <a:ext uri="{FF2B5EF4-FFF2-40B4-BE49-F238E27FC236}">
                  <a16:creationId xmlns:a16="http://schemas.microsoft.com/office/drawing/2014/main" id="{BEFD822B-6B11-9655-7CFC-883111EAC683}"/>
                </a:ext>
              </a:extLst>
            </p:cNvPr>
            <p:cNvSpPr/>
            <p:nvPr/>
          </p:nvSpPr>
          <p:spPr>
            <a:xfrm>
              <a:off x="5785921" y="3253751"/>
              <a:ext cx="1474015" cy="147401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6F55628B-1BB4-87FE-B793-3F7F77ED558B}"/>
                </a:ext>
              </a:extLst>
            </p:cNvPr>
            <p:cNvGrpSpPr/>
            <p:nvPr/>
          </p:nvGrpSpPr>
          <p:grpSpPr>
            <a:xfrm>
              <a:off x="5681642" y="2637787"/>
              <a:ext cx="1632874" cy="1941272"/>
              <a:chOff x="5999316" y="354763"/>
              <a:chExt cx="1632874" cy="1941272"/>
            </a:xfrm>
          </p:grpSpPr>
          <p:grpSp>
            <p:nvGrpSpPr>
              <p:cNvPr id="36" name="Group 35">
                <a:extLst>
                  <a:ext uri="{FF2B5EF4-FFF2-40B4-BE49-F238E27FC236}">
                    <a16:creationId xmlns:a16="http://schemas.microsoft.com/office/drawing/2014/main" id="{CE6BF9E1-344C-0F49-F8A7-DA5AC7A9DD13}"/>
                  </a:ext>
                </a:extLst>
              </p:cNvPr>
              <p:cNvGrpSpPr/>
              <p:nvPr/>
            </p:nvGrpSpPr>
            <p:grpSpPr>
              <a:xfrm>
                <a:off x="5999316" y="1331223"/>
                <a:ext cx="1632874" cy="964812"/>
                <a:chOff x="6018980" y="1331223"/>
                <a:chExt cx="1632874" cy="964812"/>
              </a:xfrm>
            </p:grpSpPr>
            <p:sp>
              <p:nvSpPr>
                <p:cNvPr id="38" name="Title 1">
                  <a:extLst>
                    <a:ext uri="{FF2B5EF4-FFF2-40B4-BE49-F238E27FC236}">
                      <a16:creationId xmlns:a16="http://schemas.microsoft.com/office/drawing/2014/main" id="{D330B577-80EE-8B0F-6239-1908479A88C3}"/>
                    </a:ext>
                  </a:extLst>
                </p:cNvPr>
                <p:cNvSpPr txBox="1">
                  <a:spLocks/>
                </p:cNvSpPr>
                <p:nvPr/>
              </p:nvSpPr>
              <p:spPr>
                <a:xfrm>
                  <a:off x="6018980" y="1331223"/>
                  <a:ext cx="1632874"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1200" b="1">
                      <a:solidFill>
                        <a:srgbClr val="FB4F00"/>
                      </a:solidFill>
                      <a:latin typeface="Swedbank Headline Black" panose="02000000000000000000" pitchFamily="2" charset="0"/>
                    </a:rPr>
                    <a:t>Neišleidžia pinigų</a:t>
                  </a:r>
                  <a:endParaRPr lang="en-US" sz="1200" b="1">
                    <a:solidFill>
                      <a:srgbClr val="FB4F00"/>
                    </a:solidFill>
                    <a:latin typeface="Swedbank Headline Black" panose="02000000000000000000" pitchFamily="2" charset="0"/>
                  </a:endParaRPr>
                </a:p>
              </p:txBody>
            </p:sp>
            <p:sp>
              <p:nvSpPr>
                <p:cNvPr id="39" name="Title 1">
                  <a:extLst>
                    <a:ext uri="{FF2B5EF4-FFF2-40B4-BE49-F238E27FC236}">
                      <a16:creationId xmlns:a16="http://schemas.microsoft.com/office/drawing/2014/main" id="{EFF64B7A-AF20-05B8-2C69-55FFCCE276C4}"/>
                    </a:ext>
                  </a:extLst>
                </p:cNvPr>
                <p:cNvSpPr txBox="1">
                  <a:spLocks/>
                </p:cNvSpPr>
                <p:nvPr/>
              </p:nvSpPr>
              <p:spPr>
                <a:xfrm>
                  <a:off x="6018980" y="1611922"/>
                  <a:ext cx="1632874" cy="6841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900" b="1">
                      <a:solidFill>
                        <a:srgbClr val="FB4F00"/>
                      </a:solidFill>
                      <a:latin typeface="Roboto" panose="02000000000000000000" pitchFamily="2" charset="0"/>
                      <a:ea typeface="Roboto" panose="02000000000000000000" pitchFamily="2" charset="0"/>
                    </a:rPr>
                    <a:t>Jausmas: </a:t>
                  </a:r>
                  <a:r>
                    <a:rPr lang="lt-LT" sz="900">
                      <a:solidFill>
                        <a:srgbClr val="FB4F00"/>
                      </a:solidFill>
                      <a:latin typeface="Roboto" panose="02000000000000000000" pitchFamily="2" charset="0"/>
                      <a:ea typeface="Roboto" panose="02000000000000000000" pitchFamily="2" charset="0"/>
                    </a:rPr>
                    <a:t>saugumas, kad vėliau turės pinigų, bet šiek tiek gaila, kai draugai džiaugiasi padėję gyvūnams.</a:t>
                  </a:r>
                  <a:endParaRPr lang="en-US" sz="900">
                    <a:solidFill>
                      <a:srgbClr val="FB4F00"/>
                    </a:solidFill>
                    <a:latin typeface="Roboto" panose="02000000000000000000" pitchFamily="2" charset="0"/>
                    <a:ea typeface="Roboto" panose="02000000000000000000" pitchFamily="2" charset="0"/>
                  </a:endParaRPr>
                </a:p>
              </p:txBody>
            </p:sp>
          </p:grpSp>
          <p:pic>
            <p:nvPicPr>
              <p:cNvPr id="37" name="Picture 36" descr="A group of gold coins with numbers&#10;&#10;AI-generated content may be incorrect.">
                <a:extLst>
                  <a:ext uri="{FF2B5EF4-FFF2-40B4-BE49-F238E27FC236}">
                    <a16:creationId xmlns:a16="http://schemas.microsoft.com/office/drawing/2014/main" id="{6EC079DC-FCDD-3900-0F69-232F2CD873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21492" y="354763"/>
                <a:ext cx="1289959" cy="946964"/>
              </a:xfrm>
              <a:prstGeom prst="rect">
                <a:avLst/>
              </a:prstGeom>
            </p:spPr>
          </p:pic>
        </p:grpSp>
      </p:grpSp>
      <p:grpSp>
        <p:nvGrpSpPr>
          <p:cNvPr id="41" name="Group 40">
            <a:extLst>
              <a:ext uri="{FF2B5EF4-FFF2-40B4-BE49-F238E27FC236}">
                <a16:creationId xmlns:a16="http://schemas.microsoft.com/office/drawing/2014/main" id="{55425080-C68F-9743-8321-9F5EE68ADB12}"/>
              </a:ext>
            </a:extLst>
          </p:cNvPr>
          <p:cNvGrpSpPr/>
          <p:nvPr/>
        </p:nvGrpSpPr>
        <p:grpSpPr>
          <a:xfrm>
            <a:off x="9579963" y="1705820"/>
            <a:ext cx="1632874" cy="2189199"/>
            <a:chOff x="9588090" y="1529236"/>
            <a:chExt cx="1632874" cy="2189199"/>
          </a:xfrm>
        </p:grpSpPr>
        <p:sp>
          <p:nvSpPr>
            <p:cNvPr id="42" name="Oval 41">
              <a:extLst>
                <a:ext uri="{FF2B5EF4-FFF2-40B4-BE49-F238E27FC236}">
                  <a16:creationId xmlns:a16="http://schemas.microsoft.com/office/drawing/2014/main" id="{2D9168DF-6CD5-DBD4-35EB-B8A7DE2FF6DD}"/>
                </a:ext>
              </a:extLst>
            </p:cNvPr>
            <p:cNvSpPr/>
            <p:nvPr/>
          </p:nvSpPr>
          <p:spPr>
            <a:xfrm>
              <a:off x="9662130" y="2283335"/>
              <a:ext cx="1435100" cy="14351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3705B59A-7509-912B-D8DD-BE68A9FC009E}"/>
                </a:ext>
              </a:extLst>
            </p:cNvPr>
            <p:cNvGrpSpPr/>
            <p:nvPr/>
          </p:nvGrpSpPr>
          <p:grpSpPr>
            <a:xfrm>
              <a:off x="9588090" y="2806060"/>
              <a:ext cx="1632874" cy="860118"/>
              <a:chOff x="6018980" y="1331223"/>
              <a:chExt cx="1632874" cy="860118"/>
            </a:xfrm>
          </p:grpSpPr>
          <p:sp>
            <p:nvSpPr>
              <p:cNvPr id="45" name="Title 1">
                <a:extLst>
                  <a:ext uri="{FF2B5EF4-FFF2-40B4-BE49-F238E27FC236}">
                    <a16:creationId xmlns:a16="http://schemas.microsoft.com/office/drawing/2014/main" id="{E962CC10-D893-CAE7-4B69-10B8092F2DBF}"/>
                  </a:ext>
                </a:extLst>
              </p:cNvPr>
              <p:cNvSpPr txBox="1">
                <a:spLocks/>
              </p:cNvSpPr>
              <p:nvPr/>
            </p:nvSpPr>
            <p:spPr>
              <a:xfrm>
                <a:off x="6018980" y="1331223"/>
                <a:ext cx="1632874"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-3 €  </a:t>
                </a:r>
                <a:endParaRPr lang="en-US" sz="2000" b="1">
                  <a:solidFill>
                    <a:srgbClr val="FB4F00"/>
                  </a:solidFill>
                  <a:latin typeface="Swedbank Headline Black" panose="02000000000000000000" pitchFamily="2" charset="0"/>
                </a:endParaRPr>
              </a:p>
            </p:txBody>
          </p:sp>
          <p:sp>
            <p:nvSpPr>
              <p:cNvPr id="46" name="Title 1">
                <a:extLst>
                  <a:ext uri="{FF2B5EF4-FFF2-40B4-BE49-F238E27FC236}">
                    <a16:creationId xmlns:a16="http://schemas.microsoft.com/office/drawing/2014/main" id="{97CDCE0C-AA42-1D08-FB37-1AA5C276A93B}"/>
                  </a:ext>
                </a:extLst>
              </p:cNvPr>
              <p:cNvSpPr txBox="1">
                <a:spLocks/>
              </p:cNvSpPr>
              <p:nvPr/>
            </p:nvSpPr>
            <p:spPr>
              <a:xfrm>
                <a:off x="6127842" y="1507228"/>
                <a:ext cx="1374878" cy="6841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900" b="1">
                    <a:solidFill>
                      <a:srgbClr val="FB4F00"/>
                    </a:solidFill>
                    <a:latin typeface="Roboto" panose="02000000000000000000" pitchFamily="2" charset="0"/>
                    <a:ea typeface="Roboto" panose="02000000000000000000" pitchFamily="2" charset="0"/>
                  </a:rPr>
                  <a:t>Jausmas: </a:t>
                </a:r>
                <a:r>
                  <a:rPr lang="lt-LT" sz="900">
                    <a:solidFill>
                      <a:srgbClr val="FB4F00"/>
                    </a:solidFill>
                    <a:latin typeface="Roboto" panose="02000000000000000000" pitchFamily="2" charset="0"/>
                    <a:ea typeface="Roboto" panose="02000000000000000000" pitchFamily="2" charset="0"/>
                  </a:rPr>
                  <a:t>šiluma ir pasididžiavimas, nes padėjo gyvūnams.</a:t>
                </a:r>
                <a:endParaRPr lang="en-US" sz="900">
                  <a:solidFill>
                    <a:srgbClr val="FB4F00"/>
                  </a:solidFill>
                  <a:latin typeface="Roboto" panose="02000000000000000000" pitchFamily="2" charset="0"/>
                  <a:ea typeface="Roboto" panose="02000000000000000000" pitchFamily="2" charset="0"/>
                </a:endParaRPr>
              </a:p>
            </p:txBody>
          </p:sp>
        </p:grpSp>
        <p:pic>
          <p:nvPicPr>
            <p:cNvPr id="44" name="Picture 43" descr="A dog in a bag with a dog food bowl&#10;&#10;AI-generated content may be incorrect.">
              <a:extLst>
                <a:ext uri="{FF2B5EF4-FFF2-40B4-BE49-F238E27FC236}">
                  <a16:creationId xmlns:a16="http://schemas.microsoft.com/office/drawing/2014/main" id="{DD025FCD-CA1B-B8E5-160B-DFB62E2478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97524" y="1529236"/>
              <a:ext cx="1081073" cy="1145137"/>
            </a:xfrm>
            <a:prstGeom prst="rect">
              <a:avLst/>
            </a:prstGeom>
          </p:spPr>
        </p:pic>
      </p:grpSp>
    </p:spTree>
    <p:extLst>
      <p:ext uri="{BB962C8B-B14F-4D97-AF65-F5344CB8AC3E}">
        <p14:creationId xmlns:p14="http://schemas.microsoft.com/office/powerpoint/2010/main" val="426969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nodeType="withEffect">
                                  <p:stCondLst>
                                    <p:cond delay="0"/>
                                  </p:stCondLst>
                                  <p:endCondLst>
                                    <p:cond evt="onNext" delay="0">
                                      <p:tgtEl>
                                        <p:sldTgt/>
                                      </p:tgtEl>
                                    </p:cond>
                                  </p:endCondLst>
                                  <p:childTnLst>
                                    <p:animScale>
                                      <p:cBhvr>
                                        <p:cTn id="6" dur="3000" fill="hold"/>
                                        <p:tgtEl>
                                          <p:spTgt spid="4"/>
                                        </p:tgtEl>
                                      </p:cBhvr>
                                      <p:by x="50000" y="50000"/>
                                    </p:animScale>
                                  </p:childTnLst>
                                </p:cTn>
                              </p:par>
                              <p:par>
                                <p:cTn id="7" presetID="6" presetClass="emph" presetSubtype="0" repeatCount="indefinite" autoRev="1" fill="hold" nodeType="withEffect">
                                  <p:stCondLst>
                                    <p:cond delay="1000"/>
                                  </p:stCondLst>
                                  <p:endCondLst>
                                    <p:cond evt="onNext" delay="0">
                                      <p:tgtEl>
                                        <p:sldTgt/>
                                      </p:tgtEl>
                                    </p:cond>
                                  </p:endCondLst>
                                  <p:childTnLst>
                                    <p:animScale>
                                      <p:cBhvr>
                                        <p:cTn id="8" dur="3000" fill="hold"/>
                                        <p:tgtEl>
                                          <p:spTgt spid="32"/>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4" restart="whenNotActive" fill="hold" evtFilter="cancelBubble" nodeType="interactiveSeq">
                <p:stCondLst>
                  <p:cond evt="onClick" delay="0">
                    <p:tgtEl>
                      <p:spTgt spid="40"/>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4" restart="whenNotActive" fill="hold" evtFilter="cancelBubble" nodeType="interactiveSeq">
                <p:stCondLst>
                  <p:cond evt="onClick" delay="0">
                    <p:tgtEl>
                      <p:spTgt spid="41"/>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273436-F954-6F15-7A51-AB3F003880E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descr="A black and orange b&#10;&#10;AI-generated content may be incorrect.">
            <a:extLst>
              <a:ext uri="{FF2B5EF4-FFF2-40B4-BE49-F238E27FC236}">
                <a16:creationId xmlns:a16="http://schemas.microsoft.com/office/drawing/2014/main" id="{6A45105D-374A-35E8-5F6F-0E65AF86CD7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9258300" cy="5210615"/>
          </a:xfrm>
          <a:prstGeom prst="rect">
            <a:avLst/>
          </a:prstGeom>
        </p:spPr>
      </p:pic>
      <p:grpSp>
        <p:nvGrpSpPr>
          <p:cNvPr id="4" name="Group 3">
            <a:extLst>
              <a:ext uri="{FF2B5EF4-FFF2-40B4-BE49-F238E27FC236}">
                <a16:creationId xmlns:a16="http://schemas.microsoft.com/office/drawing/2014/main" id="{F2214A12-A417-B8A9-8E7A-72534EF587EF}"/>
              </a:ext>
            </a:extLst>
          </p:cNvPr>
          <p:cNvGrpSpPr/>
          <p:nvPr/>
        </p:nvGrpSpPr>
        <p:grpSpPr>
          <a:xfrm>
            <a:off x="3937000" y="4294968"/>
            <a:ext cx="1415326" cy="1325563"/>
            <a:chOff x="3937000" y="4294968"/>
            <a:chExt cx="1415326" cy="1325563"/>
          </a:xfrm>
        </p:grpSpPr>
        <p:sp>
          <p:nvSpPr>
            <p:cNvPr id="2" name="Rectangle 1">
              <a:extLst>
                <a:ext uri="{FF2B5EF4-FFF2-40B4-BE49-F238E27FC236}">
                  <a16:creationId xmlns:a16="http://schemas.microsoft.com/office/drawing/2014/main" id="{3F18C836-FC52-67C6-AECF-76C705864852}"/>
                </a:ext>
              </a:extLst>
            </p:cNvPr>
            <p:cNvSpPr/>
            <p:nvPr/>
          </p:nvSpPr>
          <p:spPr>
            <a:xfrm>
              <a:off x="3937000" y="4483100"/>
              <a:ext cx="1415326" cy="876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7C5B665F-1823-9AB5-F80B-39D4D1A6EEB1}"/>
                </a:ext>
              </a:extLst>
            </p:cNvPr>
            <p:cNvSpPr txBox="1">
              <a:spLocks/>
            </p:cNvSpPr>
            <p:nvPr/>
          </p:nvSpPr>
          <p:spPr>
            <a:xfrm>
              <a:off x="4289602" y="4294968"/>
              <a:ext cx="10627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Pirko</a:t>
              </a:r>
              <a:endParaRPr lang="en-US" sz="2000" b="1">
                <a:solidFill>
                  <a:srgbClr val="FB4F00"/>
                </a:solidFill>
                <a:latin typeface="Swedbank Headline Black" panose="02000000000000000000" pitchFamily="2" charset="0"/>
              </a:endParaRPr>
            </a:p>
          </p:txBody>
        </p:sp>
        <p:pic>
          <p:nvPicPr>
            <p:cNvPr id="13" name="Picture 12">
              <a:extLst>
                <a:ext uri="{FF2B5EF4-FFF2-40B4-BE49-F238E27FC236}">
                  <a16:creationId xmlns:a16="http://schemas.microsoft.com/office/drawing/2014/main" id="{61D6EF7F-F71F-E0A8-96D1-29AD52CB585D}"/>
                </a:ext>
              </a:extLst>
            </p:cNvPr>
            <p:cNvPicPr>
              <a:picLocks noChangeAspect="1"/>
            </p:cNvPicPr>
            <p:nvPr/>
          </p:nvPicPr>
          <p:blipFill>
            <a:blip r:embed="rId5"/>
            <a:stretch>
              <a:fillRect/>
            </a:stretch>
          </p:blipFill>
          <p:spPr>
            <a:xfrm>
              <a:off x="4036102" y="4745099"/>
              <a:ext cx="324074" cy="324074"/>
            </a:xfrm>
            <a:prstGeom prst="rect">
              <a:avLst/>
            </a:prstGeom>
          </p:spPr>
        </p:pic>
      </p:grpSp>
      <p:grpSp>
        <p:nvGrpSpPr>
          <p:cNvPr id="5" name="Group 4">
            <a:extLst>
              <a:ext uri="{FF2B5EF4-FFF2-40B4-BE49-F238E27FC236}">
                <a16:creationId xmlns:a16="http://schemas.microsoft.com/office/drawing/2014/main" id="{C14D9B67-10B4-00A4-7246-71F9AC85EAED}"/>
              </a:ext>
            </a:extLst>
          </p:cNvPr>
          <p:cNvGrpSpPr/>
          <p:nvPr/>
        </p:nvGrpSpPr>
        <p:grpSpPr>
          <a:xfrm>
            <a:off x="10007600" y="4358780"/>
            <a:ext cx="1548151" cy="1325563"/>
            <a:chOff x="10007600" y="4358780"/>
            <a:chExt cx="1548151" cy="1325563"/>
          </a:xfrm>
        </p:grpSpPr>
        <p:sp>
          <p:nvSpPr>
            <p:cNvPr id="3" name="Rectangle 2">
              <a:extLst>
                <a:ext uri="{FF2B5EF4-FFF2-40B4-BE49-F238E27FC236}">
                  <a16:creationId xmlns:a16="http://schemas.microsoft.com/office/drawing/2014/main" id="{4E71EA1C-707B-4F1A-33D2-B584D48E392D}"/>
                </a:ext>
              </a:extLst>
            </p:cNvPr>
            <p:cNvSpPr/>
            <p:nvPr/>
          </p:nvSpPr>
          <p:spPr>
            <a:xfrm>
              <a:off x="10007600" y="4508500"/>
              <a:ext cx="1415326" cy="876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932523DB-1FD2-8E6B-3178-C937A3C77928}"/>
                </a:ext>
              </a:extLst>
            </p:cNvPr>
            <p:cNvSpPr txBox="1">
              <a:spLocks/>
            </p:cNvSpPr>
            <p:nvPr/>
          </p:nvSpPr>
          <p:spPr>
            <a:xfrm>
              <a:off x="10353327" y="4358780"/>
              <a:ext cx="12024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Nepirko</a:t>
              </a:r>
              <a:endParaRPr lang="en-US" sz="2000" b="1">
                <a:solidFill>
                  <a:srgbClr val="FB4F00"/>
                </a:solidFill>
                <a:latin typeface="Swedbank Headline Black" panose="02000000000000000000" pitchFamily="2" charset="0"/>
              </a:endParaRPr>
            </a:p>
          </p:txBody>
        </p:sp>
        <p:pic>
          <p:nvPicPr>
            <p:cNvPr id="15" name="Picture 14">
              <a:extLst>
                <a:ext uri="{FF2B5EF4-FFF2-40B4-BE49-F238E27FC236}">
                  <a16:creationId xmlns:a16="http://schemas.microsoft.com/office/drawing/2014/main" id="{927B9C27-503F-D582-D913-6AEE81138650}"/>
                </a:ext>
              </a:extLst>
            </p:cNvPr>
            <p:cNvPicPr>
              <a:picLocks noChangeAspect="1"/>
            </p:cNvPicPr>
            <p:nvPr/>
          </p:nvPicPr>
          <p:blipFill>
            <a:blip r:embed="rId5"/>
            <a:stretch>
              <a:fillRect/>
            </a:stretch>
          </p:blipFill>
          <p:spPr>
            <a:xfrm>
              <a:off x="10055902" y="4835250"/>
              <a:ext cx="324074" cy="324074"/>
            </a:xfrm>
            <a:prstGeom prst="rect">
              <a:avLst/>
            </a:prstGeom>
          </p:spPr>
        </p:pic>
      </p:grpSp>
      <p:sp>
        <p:nvSpPr>
          <p:cNvPr id="16" name="Title 1">
            <a:extLst>
              <a:ext uri="{FF2B5EF4-FFF2-40B4-BE49-F238E27FC236}">
                <a16:creationId xmlns:a16="http://schemas.microsoft.com/office/drawing/2014/main" id="{D4D45FB4-2AF2-7BFC-5F6D-148C40A23D2E}"/>
              </a:ext>
            </a:extLst>
          </p:cNvPr>
          <p:cNvSpPr txBox="1">
            <a:spLocks/>
          </p:cNvSpPr>
          <p:nvPr/>
        </p:nvSpPr>
        <p:spPr>
          <a:xfrm>
            <a:off x="1041758" y="1208568"/>
            <a:ext cx="374964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Pertrauka: gėrimas</a:t>
            </a:r>
            <a:endParaRPr lang="en-US" sz="4500" b="1">
              <a:solidFill>
                <a:schemeClr val="bg1"/>
              </a:solidFill>
              <a:latin typeface="Swedbank Headline Black" panose="02000000000000000000" pitchFamily="2" charset="0"/>
            </a:endParaRPr>
          </a:p>
        </p:txBody>
      </p:sp>
      <p:grpSp>
        <p:nvGrpSpPr>
          <p:cNvPr id="6" name="Group 5">
            <a:extLst>
              <a:ext uri="{FF2B5EF4-FFF2-40B4-BE49-F238E27FC236}">
                <a16:creationId xmlns:a16="http://schemas.microsoft.com/office/drawing/2014/main" id="{9EC2AA82-5D1D-E5A9-4870-D71D1860B049}"/>
              </a:ext>
            </a:extLst>
          </p:cNvPr>
          <p:cNvGrpSpPr/>
          <p:nvPr/>
        </p:nvGrpSpPr>
        <p:grpSpPr>
          <a:xfrm>
            <a:off x="3772730" y="4124491"/>
            <a:ext cx="1762588" cy="1275549"/>
            <a:chOff x="3772730" y="4083851"/>
            <a:chExt cx="1762588" cy="1275549"/>
          </a:xfrm>
        </p:grpSpPr>
        <p:sp>
          <p:nvSpPr>
            <p:cNvPr id="7" name="Rectangle 6">
              <a:extLst>
                <a:ext uri="{FF2B5EF4-FFF2-40B4-BE49-F238E27FC236}">
                  <a16:creationId xmlns:a16="http://schemas.microsoft.com/office/drawing/2014/main" id="{478ACA8B-74B8-5D08-418C-E821366651A2}"/>
                </a:ext>
              </a:extLst>
            </p:cNvPr>
            <p:cNvSpPr/>
            <p:nvPr/>
          </p:nvSpPr>
          <p:spPr>
            <a:xfrm>
              <a:off x="3911600" y="4470400"/>
              <a:ext cx="1498600" cy="88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D1CCE15-CFE8-8498-7E1B-E320E9EDB52B}"/>
                </a:ext>
              </a:extLst>
            </p:cNvPr>
            <p:cNvGrpSpPr/>
            <p:nvPr/>
          </p:nvGrpSpPr>
          <p:grpSpPr>
            <a:xfrm>
              <a:off x="3772730" y="4603539"/>
              <a:ext cx="1762588" cy="614130"/>
              <a:chOff x="6018980" y="1248996"/>
              <a:chExt cx="1762588" cy="614130"/>
            </a:xfrm>
          </p:grpSpPr>
          <p:sp>
            <p:nvSpPr>
              <p:cNvPr id="17" name="Title 1">
                <a:extLst>
                  <a:ext uri="{FF2B5EF4-FFF2-40B4-BE49-F238E27FC236}">
                    <a16:creationId xmlns:a16="http://schemas.microsoft.com/office/drawing/2014/main" id="{932CD0A5-9903-3707-D433-C019DEF2004E}"/>
                  </a:ext>
                </a:extLst>
              </p:cNvPr>
              <p:cNvSpPr txBox="1">
                <a:spLocks/>
              </p:cNvSpPr>
              <p:nvPr/>
            </p:nvSpPr>
            <p:spPr>
              <a:xfrm>
                <a:off x="6083837" y="1248996"/>
                <a:ext cx="1632874"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–1 €</a:t>
                </a:r>
                <a:endParaRPr lang="en-US" sz="2200" b="1">
                  <a:solidFill>
                    <a:srgbClr val="FB4F00"/>
                  </a:solidFill>
                  <a:latin typeface="Swedbank Headline Black" panose="02000000000000000000" pitchFamily="2" charset="0"/>
                </a:endParaRPr>
              </a:p>
            </p:txBody>
          </p:sp>
          <p:sp>
            <p:nvSpPr>
              <p:cNvPr id="18" name="Title 1">
                <a:extLst>
                  <a:ext uri="{FF2B5EF4-FFF2-40B4-BE49-F238E27FC236}">
                    <a16:creationId xmlns:a16="http://schemas.microsoft.com/office/drawing/2014/main" id="{FDCF12EA-F8DC-DAED-8A39-76B674C26BB0}"/>
                  </a:ext>
                </a:extLst>
              </p:cNvPr>
              <p:cNvSpPr txBox="1">
                <a:spLocks/>
              </p:cNvSpPr>
              <p:nvPr/>
            </p:nvSpPr>
            <p:spPr>
              <a:xfrm>
                <a:off x="6018980" y="1611923"/>
                <a:ext cx="1762588"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džiaugsmas, bet greitai gaila.</a:t>
                </a:r>
                <a:endParaRPr lang="en-US" sz="1200">
                  <a:solidFill>
                    <a:srgbClr val="FB4F00"/>
                  </a:solidFill>
                  <a:latin typeface="Roboto" panose="02000000000000000000" pitchFamily="2" charset="0"/>
                  <a:ea typeface="Roboto" panose="02000000000000000000" pitchFamily="2" charset="0"/>
                </a:endParaRPr>
              </a:p>
            </p:txBody>
          </p:sp>
        </p:grpSp>
        <p:pic>
          <p:nvPicPr>
            <p:cNvPr id="10" name="Picture 9" descr="A cartoon of a lemonade&#10;&#10;AI-generated content may be incorrect.">
              <a:extLst>
                <a:ext uri="{FF2B5EF4-FFF2-40B4-BE49-F238E27FC236}">
                  <a16:creationId xmlns:a16="http://schemas.microsoft.com/office/drawing/2014/main" id="{255DD077-8226-4A50-6B88-0729BD1D4B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8100" y="4083851"/>
              <a:ext cx="452604" cy="563241"/>
            </a:xfrm>
            <a:prstGeom prst="rect">
              <a:avLst/>
            </a:prstGeom>
          </p:spPr>
        </p:pic>
      </p:grpSp>
      <p:grpSp>
        <p:nvGrpSpPr>
          <p:cNvPr id="19" name="Group 18">
            <a:extLst>
              <a:ext uri="{FF2B5EF4-FFF2-40B4-BE49-F238E27FC236}">
                <a16:creationId xmlns:a16="http://schemas.microsoft.com/office/drawing/2014/main" id="{9F3FDDC9-4397-7ECB-CA07-9BA69D2278A4}"/>
              </a:ext>
            </a:extLst>
          </p:cNvPr>
          <p:cNvGrpSpPr/>
          <p:nvPr/>
        </p:nvGrpSpPr>
        <p:grpSpPr>
          <a:xfrm>
            <a:off x="9557428" y="3800102"/>
            <a:ext cx="2335444" cy="1664714"/>
            <a:chOff x="9557428" y="3830582"/>
            <a:chExt cx="2335444" cy="1664714"/>
          </a:xfrm>
        </p:grpSpPr>
        <p:sp>
          <p:nvSpPr>
            <p:cNvPr id="20" name="Rectangle 19">
              <a:extLst>
                <a:ext uri="{FF2B5EF4-FFF2-40B4-BE49-F238E27FC236}">
                  <a16:creationId xmlns:a16="http://schemas.microsoft.com/office/drawing/2014/main" id="{0FCFC88E-9160-55E1-1979-38829DE4C1A6}"/>
                </a:ext>
              </a:extLst>
            </p:cNvPr>
            <p:cNvSpPr/>
            <p:nvPr/>
          </p:nvSpPr>
          <p:spPr>
            <a:xfrm>
              <a:off x="9944100" y="4521200"/>
              <a:ext cx="1536700" cy="889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E99C4E61-96E0-F491-D1A0-7CFF28352DD4}"/>
                </a:ext>
              </a:extLst>
            </p:cNvPr>
            <p:cNvGrpSpPr/>
            <p:nvPr/>
          </p:nvGrpSpPr>
          <p:grpSpPr>
            <a:xfrm>
              <a:off x="9557428" y="4614025"/>
              <a:ext cx="2335444" cy="881271"/>
              <a:chOff x="5732552" y="1243917"/>
              <a:chExt cx="2335444" cy="881271"/>
            </a:xfrm>
          </p:grpSpPr>
          <p:sp>
            <p:nvSpPr>
              <p:cNvPr id="23" name="Title 1">
                <a:extLst>
                  <a:ext uri="{FF2B5EF4-FFF2-40B4-BE49-F238E27FC236}">
                    <a16:creationId xmlns:a16="http://schemas.microsoft.com/office/drawing/2014/main" id="{E0A26C6D-4979-3E15-F7F7-EA36F78870C4}"/>
                  </a:ext>
                </a:extLst>
              </p:cNvPr>
              <p:cNvSpPr txBox="1">
                <a:spLocks/>
              </p:cNvSpPr>
              <p:nvPr/>
            </p:nvSpPr>
            <p:spPr>
              <a:xfrm>
                <a:off x="5732552" y="1243917"/>
                <a:ext cx="2335444" cy="2666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Pinigai liko</a:t>
                </a:r>
                <a:endParaRPr lang="en-US" sz="2200" b="1">
                  <a:solidFill>
                    <a:srgbClr val="FB4F00"/>
                  </a:solidFill>
                  <a:latin typeface="Swedbank Headline Black" panose="02000000000000000000" pitchFamily="2" charset="0"/>
                </a:endParaRPr>
              </a:p>
            </p:txBody>
          </p:sp>
          <p:sp>
            <p:nvSpPr>
              <p:cNvPr id="24" name="Title 1">
                <a:extLst>
                  <a:ext uri="{FF2B5EF4-FFF2-40B4-BE49-F238E27FC236}">
                    <a16:creationId xmlns:a16="http://schemas.microsoft.com/office/drawing/2014/main" id="{23A02AD7-C879-58F3-8F5F-560531C05442}"/>
                  </a:ext>
                </a:extLst>
              </p:cNvPr>
              <p:cNvSpPr txBox="1">
                <a:spLocks/>
              </p:cNvSpPr>
              <p:nvPr/>
            </p:nvSpPr>
            <p:spPr>
              <a:xfrm>
                <a:off x="5981933" y="1499022"/>
                <a:ext cx="1836681" cy="6261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pasididžiavimas, bet truputį liūdesys.</a:t>
                </a:r>
                <a:endParaRPr lang="en-US" sz="1200">
                  <a:solidFill>
                    <a:srgbClr val="FB4F00"/>
                  </a:solidFill>
                  <a:latin typeface="Roboto" panose="02000000000000000000" pitchFamily="2" charset="0"/>
                  <a:ea typeface="Roboto" panose="02000000000000000000" pitchFamily="2" charset="0"/>
                </a:endParaRPr>
              </a:p>
            </p:txBody>
          </p:sp>
        </p:grpSp>
        <p:pic>
          <p:nvPicPr>
            <p:cNvPr id="22" name="Picture 21" descr="A blue plastic cup with a black background&#10;&#10;AI-generated content may be incorrect.">
              <a:extLst>
                <a:ext uri="{FF2B5EF4-FFF2-40B4-BE49-F238E27FC236}">
                  <a16:creationId xmlns:a16="http://schemas.microsoft.com/office/drawing/2014/main" id="{5B3C6004-464F-F326-F0F8-3FF9FF3477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08946" y="3830582"/>
              <a:ext cx="602752" cy="743632"/>
            </a:xfrm>
            <a:prstGeom prst="rect">
              <a:avLst/>
            </a:prstGeom>
          </p:spPr>
        </p:pic>
      </p:grpSp>
    </p:spTree>
    <p:extLst>
      <p:ext uri="{BB962C8B-B14F-4D97-AF65-F5344CB8AC3E}">
        <p14:creationId xmlns:p14="http://schemas.microsoft.com/office/powerpoint/2010/main" val="51953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remove" nodeType="withEffect">
                                  <p:stCondLst>
                                    <p:cond delay="0"/>
                                  </p:stCondLst>
                                  <p:childTnLst>
                                    <p:animScale>
                                      <p:cBhvr>
                                        <p:cTn id="6" dur="3000" fill="hold"/>
                                        <p:tgtEl>
                                          <p:spTgt spid="4"/>
                                        </p:tgtEl>
                                      </p:cBhvr>
                                      <p:by x="50000" y="50000"/>
                                    </p:animScale>
                                  </p:childTnLst>
                                </p:cTn>
                              </p:par>
                              <p:par>
                                <p:cTn id="7" presetID="6" presetClass="emph" presetSubtype="0" repeatCount="indefinite" autoRev="1" fill="hold" nodeType="withEffect">
                                  <p:stCondLst>
                                    <p:cond delay="1000"/>
                                  </p:stCondLst>
                                  <p:childTnLst>
                                    <p:animScale>
                                      <p:cBhvr>
                                        <p:cTn id="8" dur="3000" fill="hold"/>
                                        <p:tgtEl>
                                          <p:spTgt spid="5"/>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4" restart="whenNotActive" fill="hold" evtFilter="cancelBubble" nodeType="interactiveSeq">
                <p:stCondLst>
                  <p:cond evt="onClick" delay="0">
                    <p:tgtEl>
                      <p:spTgt spid="19"/>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9F3"/>
        </a:solidFill>
        <a:effectLst/>
      </p:bgPr>
    </p:bg>
    <p:spTree>
      <p:nvGrpSpPr>
        <p:cNvPr id="1" name="">
          <a:extLst>
            <a:ext uri="{FF2B5EF4-FFF2-40B4-BE49-F238E27FC236}">
              <a16:creationId xmlns:a16="http://schemas.microsoft.com/office/drawing/2014/main" id="{3F2E95AB-E98D-7085-CB5B-B3226AEFB9A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56A8CFD-2C7B-04EE-E077-2BF2409A770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Picture 6" descr="A black and orange b&#10;&#10;AI-generated content may be incorrect.">
            <a:extLst>
              <a:ext uri="{FF2B5EF4-FFF2-40B4-BE49-F238E27FC236}">
                <a16:creationId xmlns:a16="http://schemas.microsoft.com/office/drawing/2014/main" id="{A74A97F6-8F3D-8667-05BD-E89553CF7D38}"/>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9258300" cy="5210615"/>
          </a:xfrm>
          <a:prstGeom prst="rect">
            <a:avLst/>
          </a:prstGeom>
        </p:spPr>
      </p:pic>
      <p:sp>
        <p:nvSpPr>
          <p:cNvPr id="8" name="Title 1">
            <a:extLst>
              <a:ext uri="{FF2B5EF4-FFF2-40B4-BE49-F238E27FC236}">
                <a16:creationId xmlns:a16="http://schemas.microsoft.com/office/drawing/2014/main" id="{E9004CC9-67C3-27FE-44BA-585527F6304F}"/>
              </a:ext>
            </a:extLst>
          </p:cNvPr>
          <p:cNvSpPr txBox="1">
            <a:spLocks/>
          </p:cNvSpPr>
          <p:nvPr/>
        </p:nvSpPr>
        <p:spPr>
          <a:xfrm>
            <a:off x="1257658" y="1056168"/>
            <a:ext cx="3749647"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Draugo prašymas</a:t>
            </a:r>
            <a:endParaRPr lang="en-US" sz="4500" b="1">
              <a:solidFill>
                <a:schemeClr val="bg1"/>
              </a:solidFill>
              <a:latin typeface="Swedbank Headline Black" panose="02000000000000000000" pitchFamily="2" charset="0"/>
            </a:endParaRPr>
          </a:p>
        </p:txBody>
      </p:sp>
      <p:grpSp>
        <p:nvGrpSpPr>
          <p:cNvPr id="12" name="Group 11">
            <a:extLst>
              <a:ext uri="{FF2B5EF4-FFF2-40B4-BE49-F238E27FC236}">
                <a16:creationId xmlns:a16="http://schemas.microsoft.com/office/drawing/2014/main" id="{01A8495A-D7A1-0B0D-1F0F-E3212F4F438A}"/>
              </a:ext>
            </a:extLst>
          </p:cNvPr>
          <p:cNvGrpSpPr/>
          <p:nvPr/>
        </p:nvGrpSpPr>
        <p:grpSpPr>
          <a:xfrm>
            <a:off x="6754761" y="890650"/>
            <a:ext cx="1632874" cy="1588019"/>
            <a:chOff x="6754761" y="890650"/>
            <a:chExt cx="1632874" cy="1588019"/>
          </a:xfrm>
        </p:grpSpPr>
        <p:sp>
          <p:nvSpPr>
            <p:cNvPr id="2" name="Oval 1">
              <a:extLst>
                <a:ext uri="{FF2B5EF4-FFF2-40B4-BE49-F238E27FC236}">
                  <a16:creationId xmlns:a16="http://schemas.microsoft.com/office/drawing/2014/main" id="{32194611-3DAA-44E8-3031-5BD2746F161D}"/>
                </a:ext>
              </a:extLst>
            </p:cNvPr>
            <p:cNvSpPr/>
            <p:nvPr/>
          </p:nvSpPr>
          <p:spPr>
            <a:xfrm>
              <a:off x="6848766" y="890650"/>
              <a:ext cx="1513469" cy="151346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D7EF8C0-0232-71F8-7F27-9DF6037F8E01}"/>
                </a:ext>
              </a:extLst>
            </p:cNvPr>
            <p:cNvSpPr txBox="1">
              <a:spLocks/>
            </p:cNvSpPr>
            <p:nvPr/>
          </p:nvSpPr>
          <p:spPr>
            <a:xfrm>
              <a:off x="6754761" y="1153106"/>
              <a:ext cx="163287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Paskolino</a:t>
              </a:r>
              <a:endParaRPr lang="en-US" sz="2000" b="1">
                <a:solidFill>
                  <a:srgbClr val="FB4F00"/>
                </a:solidFill>
                <a:latin typeface="Swedbank Headline Black" panose="02000000000000000000" pitchFamily="2" charset="0"/>
              </a:endParaRPr>
            </a:p>
          </p:txBody>
        </p:sp>
        <p:pic>
          <p:nvPicPr>
            <p:cNvPr id="14" name="Picture 13">
              <a:extLst>
                <a:ext uri="{FF2B5EF4-FFF2-40B4-BE49-F238E27FC236}">
                  <a16:creationId xmlns:a16="http://schemas.microsoft.com/office/drawing/2014/main" id="{8337E2B0-0D1B-B8E4-11B4-C573CBDE3583}"/>
                </a:ext>
              </a:extLst>
            </p:cNvPr>
            <p:cNvPicPr>
              <a:picLocks noChangeAspect="1"/>
            </p:cNvPicPr>
            <p:nvPr/>
          </p:nvPicPr>
          <p:blipFill>
            <a:blip r:embed="rId5"/>
            <a:stretch>
              <a:fillRect/>
            </a:stretch>
          </p:blipFill>
          <p:spPr>
            <a:xfrm>
              <a:off x="7423939" y="1153106"/>
              <a:ext cx="324074" cy="324074"/>
            </a:xfrm>
            <a:prstGeom prst="rect">
              <a:avLst/>
            </a:prstGeom>
          </p:spPr>
        </p:pic>
      </p:grpSp>
      <p:grpSp>
        <p:nvGrpSpPr>
          <p:cNvPr id="22" name="Group 21">
            <a:extLst>
              <a:ext uri="{FF2B5EF4-FFF2-40B4-BE49-F238E27FC236}">
                <a16:creationId xmlns:a16="http://schemas.microsoft.com/office/drawing/2014/main" id="{BDBE4097-A8F2-9C61-C465-0B9FE9225FFF}"/>
              </a:ext>
            </a:extLst>
          </p:cNvPr>
          <p:cNvGrpSpPr/>
          <p:nvPr/>
        </p:nvGrpSpPr>
        <p:grpSpPr>
          <a:xfrm>
            <a:off x="9512004" y="2768600"/>
            <a:ext cx="1735209" cy="1513469"/>
            <a:chOff x="9512004" y="2768600"/>
            <a:chExt cx="1735209" cy="1513469"/>
          </a:xfrm>
        </p:grpSpPr>
        <p:sp>
          <p:nvSpPr>
            <p:cNvPr id="3" name="Oval 2">
              <a:extLst>
                <a:ext uri="{FF2B5EF4-FFF2-40B4-BE49-F238E27FC236}">
                  <a16:creationId xmlns:a16="http://schemas.microsoft.com/office/drawing/2014/main" id="{154AE1CB-2154-C128-7DD8-CAC524667271}"/>
                </a:ext>
              </a:extLst>
            </p:cNvPr>
            <p:cNvSpPr/>
            <p:nvPr/>
          </p:nvSpPr>
          <p:spPr>
            <a:xfrm>
              <a:off x="9512004" y="2768600"/>
              <a:ext cx="1513469" cy="151346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E681EA4-08DB-F4CE-A820-6C71DEA6C875}"/>
                </a:ext>
              </a:extLst>
            </p:cNvPr>
            <p:cNvSpPr txBox="1">
              <a:spLocks/>
            </p:cNvSpPr>
            <p:nvPr/>
          </p:nvSpPr>
          <p:spPr>
            <a:xfrm>
              <a:off x="9614339" y="2956506"/>
              <a:ext cx="163287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Nepaskolino</a:t>
              </a:r>
              <a:endParaRPr lang="en-US" sz="2000" b="1">
                <a:solidFill>
                  <a:srgbClr val="FB4F00"/>
                </a:solidFill>
                <a:latin typeface="Swedbank Headline Black" panose="02000000000000000000" pitchFamily="2" charset="0"/>
              </a:endParaRPr>
            </a:p>
          </p:txBody>
        </p:sp>
        <p:pic>
          <p:nvPicPr>
            <p:cNvPr id="16" name="Picture 15">
              <a:extLst>
                <a:ext uri="{FF2B5EF4-FFF2-40B4-BE49-F238E27FC236}">
                  <a16:creationId xmlns:a16="http://schemas.microsoft.com/office/drawing/2014/main" id="{D675BA6E-EF18-D60B-ABDC-F69243E8FF43}"/>
                </a:ext>
              </a:extLst>
            </p:cNvPr>
            <p:cNvPicPr>
              <a:picLocks noChangeAspect="1"/>
            </p:cNvPicPr>
            <p:nvPr/>
          </p:nvPicPr>
          <p:blipFill>
            <a:blip r:embed="rId5"/>
            <a:stretch>
              <a:fillRect/>
            </a:stretch>
          </p:blipFill>
          <p:spPr>
            <a:xfrm>
              <a:off x="10268739" y="2956506"/>
              <a:ext cx="324074" cy="324074"/>
            </a:xfrm>
            <a:prstGeom prst="rect">
              <a:avLst/>
            </a:prstGeom>
          </p:spPr>
        </p:pic>
      </p:grpSp>
      <p:grpSp>
        <p:nvGrpSpPr>
          <p:cNvPr id="17" name="Group 16">
            <a:extLst>
              <a:ext uri="{FF2B5EF4-FFF2-40B4-BE49-F238E27FC236}">
                <a16:creationId xmlns:a16="http://schemas.microsoft.com/office/drawing/2014/main" id="{2D21FBB7-DFD6-B3B5-C2DE-19F14FF5F43F}"/>
              </a:ext>
            </a:extLst>
          </p:cNvPr>
          <p:cNvGrpSpPr/>
          <p:nvPr/>
        </p:nvGrpSpPr>
        <p:grpSpPr>
          <a:xfrm>
            <a:off x="6778884" y="24928"/>
            <a:ext cx="1632874" cy="2234270"/>
            <a:chOff x="6778884" y="65568"/>
            <a:chExt cx="1632874" cy="2234270"/>
          </a:xfrm>
        </p:grpSpPr>
        <p:sp>
          <p:nvSpPr>
            <p:cNvPr id="18" name="Oval 17">
              <a:extLst>
                <a:ext uri="{FF2B5EF4-FFF2-40B4-BE49-F238E27FC236}">
                  <a16:creationId xmlns:a16="http://schemas.microsoft.com/office/drawing/2014/main" id="{C65191F7-98A9-2399-4BE1-AF1DE22ABE1B}"/>
                </a:ext>
              </a:extLst>
            </p:cNvPr>
            <p:cNvSpPr/>
            <p:nvPr/>
          </p:nvSpPr>
          <p:spPr>
            <a:xfrm>
              <a:off x="6863801" y="858465"/>
              <a:ext cx="1441373" cy="144137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Title 1">
              <a:extLst>
                <a:ext uri="{FF2B5EF4-FFF2-40B4-BE49-F238E27FC236}">
                  <a16:creationId xmlns:a16="http://schemas.microsoft.com/office/drawing/2014/main" id="{71F516CB-3872-BAF3-4007-4EC5BD2573AA}"/>
                </a:ext>
              </a:extLst>
            </p:cNvPr>
            <p:cNvSpPr txBox="1">
              <a:spLocks/>
            </p:cNvSpPr>
            <p:nvPr/>
          </p:nvSpPr>
          <p:spPr>
            <a:xfrm>
              <a:off x="6778884" y="1212858"/>
              <a:ext cx="1632874"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–1 €</a:t>
              </a:r>
              <a:endParaRPr lang="en-US" sz="2200" b="1">
                <a:solidFill>
                  <a:srgbClr val="FB4F00"/>
                </a:solidFill>
                <a:latin typeface="Swedbank Headline Black" panose="02000000000000000000" pitchFamily="2" charset="0"/>
              </a:endParaRPr>
            </a:p>
          </p:txBody>
        </p:sp>
        <p:sp>
          <p:nvSpPr>
            <p:cNvPr id="20" name="Title 1">
              <a:extLst>
                <a:ext uri="{FF2B5EF4-FFF2-40B4-BE49-F238E27FC236}">
                  <a16:creationId xmlns:a16="http://schemas.microsoft.com/office/drawing/2014/main" id="{96ECDA4D-E35C-CD9A-9D6F-DD8A0DE12FBC}"/>
                </a:ext>
              </a:extLst>
            </p:cNvPr>
            <p:cNvSpPr txBox="1">
              <a:spLocks/>
            </p:cNvSpPr>
            <p:nvPr/>
          </p:nvSpPr>
          <p:spPr>
            <a:xfrm>
              <a:off x="6889201" y="1649953"/>
              <a:ext cx="1420957" cy="5199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džiaugsmas, bet šiek tiek nerimo, ar atiduos draugas pinigus.</a:t>
              </a:r>
              <a:endParaRPr lang="en-US" sz="1200">
                <a:solidFill>
                  <a:srgbClr val="FB4F00"/>
                </a:solidFill>
                <a:latin typeface="Roboto" panose="02000000000000000000" pitchFamily="2" charset="0"/>
                <a:ea typeface="Roboto" panose="02000000000000000000" pitchFamily="2" charset="0"/>
              </a:endParaRPr>
            </a:p>
          </p:txBody>
        </p:sp>
        <p:pic>
          <p:nvPicPr>
            <p:cNvPr id="21" name="Picture 20" descr="A group of candy and a box&#10;&#10;AI-generated content may be incorrect.">
              <a:extLst>
                <a:ext uri="{FF2B5EF4-FFF2-40B4-BE49-F238E27FC236}">
                  <a16:creationId xmlns:a16="http://schemas.microsoft.com/office/drawing/2014/main" id="{7D5970FF-8CE3-1A6E-29C9-D99830E337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8427" y="65568"/>
              <a:ext cx="1113788" cy="1361296"/>
            </a:xfrm>
            <a:prstGeom prst="rect">
              <a:avLst/>
            </a:prstGeom>
          </p:spPr>
        </p:pic>
      </p:grpSp>
      <p:grpSp>
        <p:nvGrpSpPr>
          <p:cNvPr id="23" name="Group 22">
            <a:extLst>
              <a:ext uri="{FF2B5EF4-FFF2-40B4-BE49-F238E27FC236}">
                <a16:creationId xmlns:a16="http://schemas.microsoft.com/office/drawing/2014/main" id="{2664877B-BEDC-396B-11F1-AEC81BC5FF65}"/>
              </a:ext>
            </a:extLst>
          </p:cNvPr>
          <p:cNvGrpSpPr/>
          <p:nvPr/>
        </p:nvGrpSpPr>
        <p:grpSpPr>
          <a:xfrm>
            <a:off x="9557643" y="2075751"/>
            <a:ext cx="1768216" cy="2245927"/>
            <a:chOff x="9547483" y="1984311"/>
            <a:chExt cx="1768216" cy="2245927"/>
          </a:xfrm>
        </p:grpSpPr>
        <p:sp>
          <p:nvSpPr>
            <p:cNvPr id="24" name="Oval 23">
              <a:extLst>
                <a:ext uri="{FF2B5EF4-FFF2-40B4-BE49-F238E27FC236}">
                  <a16:creationId xmlns:a16="http://schemas.microsoft.com/office/drawing/2014/main" id="{ADE7CB4D-F06A-F201-B9C3-478B0676D988}"/>
                </a:ext>
              </a:extLst>
            </p:cNvPr>
            <p:cNvSpPr/>
            <p:nvPr/>
          </p:nvSpPr>
          <p:spPr>
            <a:xfrm>
              <a:off x="9695901" y="2788865"/>
              <a:ext cx="1441373" cy="144137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5" name="Title 1">
              <a:extLst>
                <a:ext uri="{FF2B5EF4-FFF2-40B4-BE49-F238E27FC236}">
                  <a16:creationId xmlns:a16="http://schemas.microsoft.com/office/drawing/2014/main" id="{C8D8D7FD-4122-3425-D0C3-76F91D900C04}"/>
                </a:ext>
              </a:extLst>
            </p:cNvPr>
            <p:cNvSpPr txBox="1">
              <a:spLocks/>
            </p:cNvSpPr>
            <p:nvPr/>
          </p:nvSpPr>
          <p:spPr>
            <a:xfrm>
              <a:off x="9547483" y="3079758"/>
              <a:ext cx="1768216" cy="3238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Pinigai liko</a:t>
              </a:r>
              <a:endParaRPr lang="en-US" sz="2200" b="1">
                <a:solidFill>
                  <a:srgbClr val="FB4F00"/>
                </a:solidFill>
                <a:latin typeface="Swedbank Headline Black" panose="02000000000000000000" pitchFamily="2" charset="0"/>
              </a:endParaRPr>
            </a:p>
          </p:txBody>
        </p:sp>
        <p:sp>
          <p:nvSpPr>
            <p:cNvPr id="26" name="Title 1">
              <a:extLst>
                <a:ext uri="{FF2B5EF4-FFF2-40B4-BE49-F238E27FC236}">
                  <a16:creationId xmlns:a16="http://schemas.microsoft.com/office/drawing/2014/main" id="{BDF8E233-A792-9397-F4F4-5979507A8D79}"/>
                </a:ext>
              </a:extLst>
            </p:cNvPr>
            <p:cNvSpPr txBox="1">
              <a:spLocks/>
            </p:cNvSpPr>
            <p:nvPr/>
          </p:nvSpPr>
          <p:spPr>
            <a:xfrm>
              <a:off x="9708413" y="3569603"/>
              <a:ext cx="1420957" cy="5199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kaltės šešėlis, draugas liūdnas.</a:t>
              </a:r>
              <a:endParaRPr lang="en-US" sz="1200">
                <a:solidFill>
                  <a:srgbClr val="FB4F00"/>
                </a:solidFill>
                <a:latin typeface="Roboto" panose="02000000000000000000" pitchFamily="2" charset="0"/>
                <a:ea typeface="Roboto" panose="02000000000000000000" pitchFamily="2" charset="0"/>
              </a:endParaRPr>
            </a:p>
          </p:txBody>
        </p:sp>
        <p:pic>
          <p:nvPicPr>
            <p:cNvPr id="27" name="Picture 26" descr="A cartoon of a coin&#10;&#10;AI-generated content may be incorrect.">
              <a:extLst>
                <a:ext uri="{FF2B5EF4-FFF2-40B4-BE49-F238E27FC236}">
                  <a16:creationId xmlns:a16="http://schemas.microsoft.com/office/drawing/2014/main" id="{C44C25F8-E6D3-61D3-A7F7-C07686D74D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7483" y="1984311"/>
              <a:ext cx="1691847" cy="1241992"/>
            </a:xfrm>
            <a:prstGeom prst="rect">
              <a:avLst/>
            </a:prstGeom>
          </p:spPr>
        </p:pic>
      </p:grpSp>
    </p:spTree>
    <p:extLst>
      <p:ext uri="{BB962C8B-B14F-4D97-AF65-F5344CB8AC3E}">
        <p14:creationId xmlns:p14="http://schemas.microsoft.com/office/powerpoint/2010/main" val="241534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nodeType="afterEffect">
                                  <p:stCondLst>
                                    <p:cond delay="0"/>
                                  </p:stCondLst>
                                  <p:childTnLst>
                                    <p:animScale>
                                      <p:cBhvr>
                                        <p:cTn id="6" dur="3000" fill="hold"/>
                                        <p:tgtEl>
                                          <p:spTgt spid="12"/>
                                        </p:tgtEl>
                                      </p:cBhvr>
                                      <p:by x="50000" y="50000"/>
                                    </p:animScale>
                                  </p:childTnLst>
                                </p:cTn>
                              </p:par>
                              <p:par>
                                <p:cTn id="7" presetID="6" presetClass="emph" presetSubtype="0" repeatCount="indefinite" autoRev="1" fill="hold" nodeType="withEffect">
                                  <p:stCondLst>
                                    <p:cond delay="1000"/>
                                  </p:stCondLst>
                                  <p:childTnLst>
                                    <p:animScale>
                                      <p:cBhvr>
                                        <p:cTn id="8" dur="3000" fill="hold"/>
                                        <p:tgtEl>
                                          <p:spTgt spid="22"/>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9" restart="whenNotActive" fill="hold" evtFilter="cancelBubble" nodeType="interactiveSeq">
                <p:stCondLst>
                  <p:cond evt="onClick" delay="0">
                    <p:tgtEl>
                      <p:spTgt spid="22"/>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3"/>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26D712-04A1-D9D5-439B-62E6686D1F9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descr="A black and orange b&#10;&#10;AI-generated content may be incorrect.">
            <a:extLst>
              <a:ext uri="{FF2B5EF4-FFF2-40B4-BE49-F238E27FC236}">
                <a16:creationId xmlns:a16="http://schemas.microsoft.com/office/drawing/2014/main" id="{A683E090-50E1-BB0A-8AEC-88DD1FE9A6D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t="5779"/>
          <a:stretch>
            <a:fillRect/>
          </a:stretch>
        </p:blipFill>
        <p:spPr>
          <a:xfrm>
            <a:off x="0" y="-1"/>
            <a:ext cx="9939172" cy="5270501"/>
          </a:xfrm>
          <a:prstGeom prst="rect">
            <a:avLst/>
          </a:prstGeom>
        </p:spPr>
      </p:pic>
      <p:sp>
        <p:nvSpPr>
          <p:cNvPr id="7" name="Title 1">
            <a:extLst>
              <a:ext uri="{FF2B5EF4-FFF2-40B4-BE49-F238E27FC236}">
                <a16:creationId xmlns:a16="http://schemas.microsoft.com/office/drawing/2014/main" id="{BE5E0F3E-8254-2422-A02C-276503C0446B}"/>
              </a:ext>
            </a:extLst>
          </p:cNvPr>
          <p:cNvSpPr txBox="1">
            <a:spLocks/>
          </p:cNvSpPr>
          <p:nvPr/>
        </p:nvSpPr>
        <p:spPr>
          <a:xfrm>
            <a:off x="1041759" y="1056168"/>
            <a:ext cx="3415942"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Po pamokų: lipdukai</a:t>
            </a:r>
            <a:endParaRPr lang="en-US" sz="4500" b="1">
              <a:solidFill>
                <a:schemeClr val="bg1"/>
              </a:solidFill>
              <a:latin typeface="Swedbank Headline Black" panose="02000000000000000000" pitchFamily="2" charset="0"/>
            </a:endParaRPr>
          </a:p>
        </p:txBody>
      </p:sp>
      <p:grpSp>
        <p:nvGrpSpPr>
          <p:cNvPr id="13" name="Group 12">
            <a:extLst>
              <a:ext uri="{FF2B5EF4-FFF2-40B4-BE49-F238E27FC236}">
                <a16:creationId xmlns:a16="http://schemas.microsoft.com/office/drawing/2014/main" id="{CF28A880-7D2E-E16F-0700-3C8935271871}"/>
              </a:ext>
            </a:extLst>
          </p:cNvPr>
          <p:cNvGrpSpPr/>
          <p:nvPr/>
        </p:nvGrpSpPr>
        <p:grpSpPr>
          <a:xfrm>
            <a:off x="5920960" y="757492"/>
            <a:ext cx="1632874" cy="1642126"/>
            <a:chOff x="5920960" y="757492"/>
            <a:chExt cx="1632874" cy="1642126"/>
          </a:xfrm>
        </p:grpSpPr>
        <p:sp>
          <p:nvSpPr>
            <p:cNvPr id="11" name="Oval 10">
              <a:extLst>
                <a:ext uri="{FF2B5EF4-FFF2-40B4-BE49-F238E27FC236}">
                  <a16:creationId xmlns:a16="http://schemas.microsoft.com/office/drawing/2014/main" id="{CC65A08A-5112-4B36-01E3-D3BB754CCDAB}"/>
                </a:ext>
              </a:extLst>
            </p:cNvPr>
            <p:cNvSpPr/>
            <p:nvPr/>
          </p:nvSpPr>
          <p:spPr>
            <a:xfrm>
              <a:off x="6050612" y="757492"/>
              <a:ext cx="1496299" cy="14962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EFD3993B-DC28-2714-1CF2-B95787626A4A}"/>
                </a:ext>
              </a:extLst>
            </p:cNvPr>
            <p:cNvSpPr txBox="1">
              <a:spLocks/>
            </p:cNvSpPr>
            <p:nvPr/>
          </p:nvSpPr>
          <p:spPr>
            <a:xfrm>
              <a:off x="5920960" y="1074055"/>
              <a:ext cx="163287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Pirko</a:t>
              </a:r>
              <a:endParaRPr lang="en-US" sz="2000" b="1">
                <a:solidFill>
                  <a:srgbClr val="FB4F00"/>
                </a:solidFill>
                <a:latin typeface="Swedbank Headline Black" panose="02000000000000000000" pitchFamily="2" charset="0"/>
              </a:endParaRPr>
            </a:p>
          </p:txBody>
        </p:sp>
        <p:pic>
          <p:nvPicPr>
            <p:cNvPr id="5" name="Picture 4">
              <a:extLst>
                <a:ext uri="{FF2B5EF4-FFF2-40B4-BE49-F238E27FC236}">
                  <a16:creationId xmlns:a16="http://schemas.microsoft.com/office/drawing/2014/main" id="{278D6C71-1C77-5816-62F1-521DA170480A}"/>
                </a:ext>
              </a:extLst>
            </p:cNvPr>
            <p:cNvPicPr>
              <a:picLocks noChangeAspect="1"/>
            </p:cNvPicPr>
            <p:nvPr/>
          </p:nvPicPr>
          <p:blipFill>
            <a:blip r:embed="rId5"/>
            <a:stretch>
              <a:fillRect/>
            </a:stretch>
          </p:blipFill>
          <p:spPr>
            <a:xfrm>
              <a:off x="6590138" y="1074055"/>
              <a:ext cx="324074" cy="324074"/>
            </a:xfrm>
            <a:prstGeom prst="rect">
              <a:avLst/>
            </a:prstGeom>
          </p:spPr>
        </p:pic>
      </p:grpSp>
      <p:grpSp>
        <p:nvGrpSpPr>
          <p:cNvPr id="14" name="Group 13">
            <a:extLst>
              <a:ext uri="{FF2B5EF4-FFF2-40B4-BE49-F238E27FC236}">
                <a16:creationId xmlns:a16="http://schemas.microsoft.com/office/drawing/2014/main" id="{5A665A0B-A8A0-4CD5-1A97-A38EB7AD189A}"/>
              </a:ext>
            </a:extLst>
          </p:cNvPr>
          <p:cNvGrpSpPr/>
          <p:nvPr/>
        </p:nvGrpSpPr>
        <p:grpSpPr>
          <a:xfrm>
            <a:off x="9555812" y="935292"/>
            <a:ext cx="1496299" cy="1631087"/>
            <a:chOff x="9593912" y="935292"/>
            <a:chExt cx="1496299" cy="1631087"/>
          </a:xfrm>
        </p:grpSpPr>
        <p:sp>
          <p:nvSpPr>
            <p:cNvPr id="12" name="Oval 11">
              <a:extLst>
                <a:ext uri="{FF2B5EF4-FFF2-40B4-BE49-F238E27FC236}">
                  <a16:creationId xmlns:a16="http://schemas.microsoft.com/office/drawing/2014/main" id="{D847FE00-AC83-6AC9-A676-0AEDC6CA00C5}"/>
                </a:ext>
              </a:extLst>
            </p:cNvPr>
            <p:cNvSpPr/>
            <p:nvPr/>
          </p:nvSpPr>
          <p:spPr>
            <a:xfrm>
              <a:off x="9593912" y="935292"/>
              <a:ext cx="1496299" cy="14962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03A5E40F-831C-13C6-9EF4-F5D15C75E12C}"/>
                </a:ext>
              </a:extLst>
            </p:cNvPr>
            <p:cNvSpPr txBox="1">
              <a:spLocks/>
            </p:cNvSpPr>
            <p:nvPr/>
          </p:nvSpPr>
          <p:spPr>
            <a:xfrm>
              <a:off x="9790774" y="1240816"/>
              <a:ext cx="1202424"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000" b="1">
                  <a:solidFill>
                    <a:srgbClr val="FB4F00"/>
                  </a:solidFill>
                  <a:latin typeface="Swedbank Headline Black" panose="02000000000000000000" pitchFamily="2" charset="0"/>
                </a:rPr>
                <a:t>Nepirko</a:t>
              </a:r>
              <a:endParaRPr lang="en-US" sz="2000" b="1">
                <a:solidFill>
                  <a:srgbClr val="FB4F00"/>
                </a:solidFill>
                <a:latin typeface="Swedbank Headline Black" panose="02000000000000000000" pitchFamily="2" charset="0"/>
              </a:endParaRPr>
            </a:p>
          </p:txBody>
        </p:sp>
        <p:pic>
          <p:nvPicPr>
            <p:cNvPr id="10" name="Picture 9">
              <a:extLst>
                <a:ext uri="{FF2B5EF4-FFF2-40B4-BE49-F238E27FC236}">
                  <a16:creationId xmlns:a16="http://schemas.microsoft.com/office/drawing/2014/main" id="{74C7E92F-D0DA-9357-F66E-5D8113BE846C}"/>
                </a:ext>
              </a:extLst>
            </p:cNvPr>
            <p:cNvPicPr>
              <a:picLocks noChangeAspect="1"/>
            </p:cNvPicPr>
            <p:nvPr/>
          </p:nvPicPr>
          <p:blipFill>
            <a:blip r:embed="rId5"/>
            <a:stretch>
              <a:fillRect/>
            </a:stretch>
          </p:blipFill>
          <p:spPr>
            <a:xfrm>
              <a:off x="10198184" y="1242075"/>
              <a:ext cx="324074" cy="324074"/>
            </a:xfrm>
            <a:prstGeom prst="rect">
              <a:avLst/>
            </a:prstGeom>
          </p:spPr>
        </p:pic>
      </p:grpSp>
      <p:grpSp>
        <p:nvGrpSpPr>
          <p:cNvPr id="15" name="Group 14">
            <a:extLst>
              <a:ext uri="{FF2B5EF4-FFF2-40B4-BE49-F238E27FC236}">
                <a16:creationId xmlns:a16="http://schemas.microsoft.com/office/drawing/2014/main" id="{9AB6EF5F-880F-102A-95CB-44F832C0FF9C}"/>
              </a:ext>
            </a:extLst>
          </p:cNvPr>
          <p:cNvGrpSpPr/>
          <p:nvPr/>
        </p:nvGrpSpPr>
        <p:grpSpPr>
          <a:xfrm>
            <a:off x="5520160" y="171064"/>
            <a:ext cx="2154625" cy="1889687"/>
            <a:chOff x="5520160" y="364104"/>
            <a:chExt cx="2154625" cy="1889687"/>
          </a:xfrm>
        </p:grpSpPr>
        <p:sp>
          <p:nvSpPr>
            <p:cNvPr id="16" name="Oval 15">
              <a:extLst>
                <a:ext uri="{FF2B5EF4-FFF2-40B4-BE49-F238E27FC236}">
                  <a16:creationId xmlns:a16="http://schemas.microsoft.com/office/drawing/2014/main" id="{A13C0C0D-A35E-7CD6-F988-813E35967A05}"/>
                </a:ext>
              </a:extLst>
            </p:cNvPr>
            <p:cNvSpPr/>
            <p:nvPr/>
          </p:nvSpPr>
          <p:spPr>
            <a:xfrm>
              <a:off x="6050612" y="757492"/>
              <a:ext cx="1496299" cy="14962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DD797546-CB0E-328C-9417-B0E849AE6012}"/>
                </a:ext>
              </a:extLst>
            </p:cNvPr>
            <p:cNvSpPr txBox="1">
              <a:spLocks/>
            </p:cNvSpPr>
            <p:nvPr/>
          </p:nvSpPr>
          <p:spPr>
            <a:xfrm>
              <a:off x="6041911" y="1164720"/>
              <a:ext cx="1632874" cy="251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–2 €</a:t>
              </a:r>
              <a:endParaRPr lang="en-US" sz="2200" b="1">
                <a:solidFill>
                  <a:srgbClr val="FB4F00"/>
                </a:solidFill>
                <a:latin typeface="Swedbank Headline Black" panose="02000000000000000000" pitchFamily="2" charset="0"/>
              </a:endParaRPr>
            </a:p>
          </p:txBody>
        </p:sp>
        <p:sp>
          <p:nvSpPr>
            <p:cNvPr id="18" name="Title 1">
              <a:extLst>
                <a:ext uri="{FF2B5EF4-FFF2-40B4-BE49-F238E27FC236}">
                  <a16:creationId xmlns:a16="http://schemas.microsoft.com/office/drawing/2014/main" id="{E3420802-920F-A977-4C68-CFF58492678E}"/>
                </a:ext>
              </a:extLst>
            </p:cNvPr>
            <p:cNvSpPr txBox="1">
              <a:spLocks/>
            </p:cNvSpPr>
            <p:nvPr/>
          </p:nvSpPr>
          <p:spPr>
            <a:xfrm>
              <a:off x="6147870" y="1490055"/>
              <a:ext cx="1420957" cy="5199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džiaugsmas, bet pinigų mažiau.</a:t>
              </a:r>
              <a:endParaRPr lang="en-US" sz="1200">
                <a:solidFill>
                  <a:srgbClr val="FB4F00"/>
                </a:solidFill>
                <a:latin typeface="Roboto" panose="02000000000000000000" pitchFamily="2" charset="0"/>
                <a:ea typeface="Roboto" panose="02000000000000000000" pitchFamily="2" charset="0"/>
              </a:endParaRPr>
            </a:p>
          </p:txBody>
        </p:sp>
        <p:pic>
          <p:nvPicPr>
            <p:cNvPr id="19" name="Picture 18" descr="A set of yellow stars and lightning bolt&#10;&#10;AI-generated content may be incorrect.">
              <a:extLst>
                <a:ext uri="{FF2B5EF4-FFF2-40B4-BE49-F238E27FC236}">
                  <a16:creationId xmlns:a16="http://schemas.microsoft.com/office/drawing/2014/main" id="{7E85793A-E1CF-651D-B2F0-C70F50D9EF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0160" y="364104"/>
              <a:ext cx="1246717" cy="1073882"/>
            </a:xfrm>
            <a:prstGeom prst="rect">
              <a:avLst/>
            </a:prstGeom>
          </p:spPr>
        </p:pic>
      </p:grpSp>
      <p:grpSp>
        <p:nvGrpSpPr>
          <p:cNvPr id="20" name="Group 19">
            <a:extLst>
              <a:ext uri="{FF2B5EF4-FFF2-40B4-BE49-F238E27FC236}">
                <a16:creationId xmlns:a16="http://schemas.microsoft.com/office/drawing/2014/main" id="{BDE46BD4-FC8D-77D9-C30C-B7A3215DCF59}"/>
              </a:ext>
            </a:extLst>
          </p:cNvPr>
          <p:cNvGrpSpPr/>
          <p:nvPr/>
        </p:nvGrpSpPr>
        <p:grpSpPr>
          <a:xfrm>
            <a:off x="9334983" y="-205739"/>
            <a:ext cx="2197100" cy="2535730"/>
            <a:chOff x="9334983" y="-104139"/>
            <a:chExt cx="2197100" cy="2535730"/>
          </a:xfrm>
        </p:grpSpPr>
        <p:sp>
          <p:nvSpPr>
            <p:cNvPr id="21" name="Oval 20">
              <a:extLst>
                <a:ext uri="{FF2B5EF4-FFF2-40B4-BE49-F238E27FC236}">
                  <a16:creationId xmlns:a16="http://schemas.microsoft.com/office/drawing/2014/main" id="{F6A1E705-2F51-3E5D-1443-1D2756BA3B0A}"/>
                </a:ext>
              </a:extLst>
            </p:cNvPr>
            <p:cNvSpPr/>
            <p:nvPr/>
          </p:nvSpPr>
          <p:spPr>
            <a:xfrm>
              <a:off x="9593912" y="935292"/>
              <a:ext cx="1496299" cy="14962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734028ED-C6EF-6B3C-6A41-33862AEF000D}"/>
                </a:ext>
              </a:extLst>
            </p:cNvPr>
            <p:cNvSpPr txBox="1">
              <a:spLocks/>
            </p:cNvSpPr>
            <p:nvPr/>
          </p:nvSpPr>
          <p:spPr>
            <a:xfrm>
              <a:off x="9475265" y="1290322"/>
              <a:ext cx="1768216" cy="3238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2200" b="1">
                  <a:solidFill>
                    <a:srgbClr val="FB4F00"/>
                  </a:solidFill>
                  <a:latin typeface="Swedbank Headline Black" panose="02000000000000000000" pitchFamily="2" charset="0"/>
                </a:rPr>
                <a:t>Pinigai liko</a:t>
              </a:r>
              <a:endParaRPr lang="en-US" sz="2200" b="1">
                <a:solidFill>
                  <a:srgbClr val="FB4F00"/>
                </a:solidFill>
                <a:latin typeface="Swedbank Headline Black" panose="02000000000000000000" pitchFamily="2" charset="0"/>
              </a:endParaRPr>
            </a:p>
          </p:txBody>
        </p:sp>
        <p:sp>
          <p:nvSpPr>
            <p:cNvPr id="23" name="Title 1">
              <a:extLst>
                <a:ext uri="{FF2B5EF4-FFF2-40B4-BE49-F238E27FC236}">
                  <a16:creationId xmlns:a16="http://schemas.microsoft.com/office/drawing/2014/main" id="{63DD81B2-113D-21E5-0767-62232F14435F}"/>
                </a:ext>
              </a:extLst>
            </p:cNvPr>
            <p:cNvSpPr txBox="1">
              <a:spLocks/>
            </p:cNvSpPr>
            <p:nvPr/>
          </p:nvSpPr>
          <p:spPr>
            <a:xfrm>
              <a:off x="9475265" y="1668917"/>
              <a:ext cx="1768216" cy="5199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lt-LT" sz="1200" b="1">
                  <a:solidFill>
                    <a:srgbClr val="FB4F00"/>
                  </a:solidFill>
                  <a:latin typeface="Roboto" panose="02000000000000000000" pitchFamily="2" charset="0"/>
                  <a:ea typeface="Roboto" panose="02000000000000000000" pitchFamily="2" charset="0"/>
                </a:rPr>
                <a:t>Jausmas: </a:t>
              </a:r>
              <a:r>
                <a:rPr lang="lt-LT" sz="1200">
                  <a:solidFill>
                    <a:srgbClr val="FB4F00"/>
                  </a:solidFill>
                  <a:latin typeface="Roboto" panose="02000000000000000000" pitchFamily="2" charset="0"/>
                  <a:ea typeface="Roboto" panose="02000000000000000000" pitchFamily="2" charset="0"/>
                </a:rPr>
                <a:t>pasididžiavimas, truputį nusivylimas.</a:t>
              </a:r>
              <a:endParaRPr lang="en-US" sz="1200">
                <a:solidFill>
                  <a:srgbClr val="FB4F00"/>
                </a:solidFill>
                <a:latin typeface="Roboto" panose="02000000000000000000" pitchFamily="2" charset="0"/>
                <a:ea typeface="Roboto" panose="02000000000000000000" pitchFamily="2" charset="0"/>
              </a:endParaRPr>
            </a:p>
          </p:txBody>
        </p:sp>
        <p:pic>
          <p:nvPicPr>
            <p:cNvPr id="24" name="Picture 23" descr="A drawing of a couple of coins&#10;&#10;AI-generated content may be incorrect.">
              <a:extLst>
                <a:ext uri="{FF2B5EF4-FFF2-40B4-BE49-F238E27FC236}">
                  <a16:creationId xmlns:a16="http://schemas.microsoft.com/office/drawing/2014/main" id="{A3BD6DC7-69BF-9141-D8B2-22746F721F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4983" y="-104139"/>
              <a:ext cx="2197100" cy="1612900"/>
            </a:xfrm>
            <a:prstGeom prst="rect">
              <a:avLst/>
            </a:prstGeom>
          </p:spPr>
        </p:pic>
      </p:grpSp>
    </p:spTree>
    <p:extLst>
      <p:ext uri="{BB962C8B-B14F-4D97-AF65-F5344CB8AC3E}">
        <p14:creationId xmlns:p14="http://schemas.microsoft.com/office/powerpoint/2010/main" val="360925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utoRev="1" fill="hold" nodeType="withEffect">
                                  <p:stCondLst>
                                    <p:cond delay="0"/>
                                  </p:stCondLst>
                                  <p:childTnLst>
                                    <p:animScale>
                                      <p:cBhvr>
                                        <p:cTn id="6" dur="3000" fill="hold"/>
                                        <p:tgtEl>
                                          <p:spTgt spid="13"/>
                                        </p:tgtEl>
                                      </p:cBhvr>
                                      <p:by x="50000" y="50000"/>
                                    </p:animScale>
                                  </p:childTnLst>
                                </p:cTn>
                              </p:par>
                              <p:par>
                                <p:cTn id="7" presetID="6" presetClass="emph" presetSubtype="0" repeatCount="indefinite" fill="hold" nodeType="withEffect">
                                  <p:stCondLst>
                                    <p:cond delay="1000"/>
                                  </p:stCondLst>
                                  <p:childTnLst>
                                    <p:animScale>
                                      <p:cBhvr>
                                        <p:cTn id="8" dur="3000" fill="hold"/>
                                        <p:tgtEl>
                                          <p:spTgt spid="14"/>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9" restart="whenNotActive" fill="hold" evtFilter="cancelBubble" nodeType="interactiveSeq">
                <p:stCondLst>
                  <p:cond evt="onClick" delay="0">
                    <p:tgtEl>
                      <p:spTgt spid="14"/>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4" restart="whenNotActive" fill="hold" evtFilter="cancelBubble" nodeType="interactiveSeq">
                <p:stCondLst>
                  <p:cond evt="onClick" delay="0">
                    <p:tgtEl>
                      <p:spTgt spid="20"/>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C101E-3C73-379D-3690-CCEE80047391}"/>
            </a:ext>
          </a:extLst>
        </p:cNvPr>
        <p:cNvGrpSpPr/>
        <p:nvPr/>
      </p:nvGrpSpPr>
      <p:grpSpPr>
        <a:xfrm>
          <a:off x="0" y="0"/>
          <a:ext cx="0" cy="0"/>
          <a:chOff x="0" y="0"/>
          <a:chExt cx="0" cy="0"/>
        </a:xfrm>
      </p:grpSpPr>
      <p:pic>
        <p:nvPicPr>
          <p:cNvPr id="9" name="Picture 8" descr="A cartoon of a child holding a teddy bear&#10;&#10;AI-generated content may be incorrect.">
            <a:extLst>
              <a:ext uri="{FF2B5EF4-FFF2-40B4-BE49-F238E27FC236}">
                <a16:creationId xmlns:a16="http://schemas.microsoft.com/office/drawing/2014/main" id="{E15590EC-EA2A-6F4E-4C22-AA1E0652E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black and orange b&#10;&#10;AI-generated content may be incorrect.">
            <a:extLst>
              <a:ext uri="{FF2B5EF4-FFF2-40B4-BE49-F238E27FC236}">
                <a16:creationId xmlns:a16="http://schemas.microsoft.com/office/drawing/2014/main" id="{587CF6A1-D78E-95BF-8121-4950DC5F5E1E}"/>
              </a:ext>
            </a:extLst>
          </p:cNvPr>
          <p:cNvPicPr>
            <a:picLocks noChangeAspect="1"/>
          </p:cNvPicPr>
          <p:nvPr/>
        </p:nvPicPr>
        <p:blipFill>
          <a:blip r:embed="rId4">
            <a:extLst>
              <a:ext uri="{28A0092B-C50C-407E-A947-70E740481C1C}">
                <a14:useLocalDpi xmlns:a14="http://schemas.microsoft.com/office/drawing/2010/main" val="0"/>
              </a:ext>
            </a:extLst>
          </a:blip>
          <a:srcRect t="5779"/>
          <a:stretch>
            <a:fillRect/>
          </a:stretch>
        </p:blipFill>
        <p:spPr>
          <a:xfrm>
            <a:off x="0" y="-1"/>
            <a:ext cx="9939172" cy="5270501"/>
          </a:xfrm>
          <a:prstGeom prst="rect">
            <a:avLst/>
          </a:prstGeom>
        </p:spPr>
      </p:pic>
      <p:sp>
        <p:nvSpPr>
          <p:cNvPr id="7" name="Title 1">
            <a:extLst>
              <a:ext uri="{FF2B5EF4-FFF2-40B4-BE49-F238E27FC236}">
                <a16:creationId xmlns:a16="http://schemas.microsoft.com/office/drawing/2014/main" id="{1598291B-40BC-DC9F-80B2-A609275FC924}"/>
              </a:ext>
            </a:extLst>
          </p:cNvPr>
          <p:cNvSpPr txBox="1">
            <a:spLocks/>
          </p:cNvSpPr>
          <p:nvPr/>
        </p:nvSpPr>
        <p:spPr>
          <a:xfrm>
            <a:off x="1400105" y="1080881"/>
            <a:ext cx="3415942"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Dienos suvestinė</a:t>
            </a:r>
            <a:endParaRPr lang="en-US" sz="4500" b="1">
              <a:solidFill>
                <a:schemeClr val="bg1"/>
              </a:solidFill>
              <a:latin typeface="Swedbank Headline Black" panose="02000000000000000000" pitchFamily="2" charset="0"/>
            </a:endParaRPr>
          </a:p>
        </p:txBody>
      </p:sp>
    </p:spTree>
    <p:extLst>
      <p:ext uri="{BB962C8B-B14F-4D97-AF65-F5344CB8AC3E}">
        <p14:creationId xmlns:p14="http://schemas.microsoft.com/office/powerpoint/2010/main" val="2661215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8DBA3-E430-A86A-1D23-19034CCAE25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BE6A1271-551E-A035-3594-E3A6271E52D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descr="A black and orange b&#10;&#10;AI-generated content may be incorrect.">
            <a:extLst>
              <a:ext uri="{FF2B5EF4-FFF2-40B4-BE49-F238E27FC236}">
                <a16:creationId xmlns:a16="http://schemas.microsoft.com/office/drawing/2014/main" id="{AFD83984-4DA2-8741-97C8-EA750BA95E67}"/>
              </a:ext>
            </a:extLst>
          </p:cNvPr>
          <p:cNvPicPr>
            <a:picLocks noChangeAspect="1"/>
          </p:cNvPicPr>
          <p:nvPr/>
        </p:nvPicPr>
        <p:blipFill>
          <a:blip r:embed="rId4">
            <a:extLst>
              <a:ext uri="{28A0092B-C50C-407E-A947-70E740481C1C}">
                <a14:useLocalDpi xmlns:a14="http://schemas.microsoft.com/office/drawing/2010/main" val="0"/>
              </a:ext>
            </a:extLst>
          </a:blip>
          <a:srcRect t="5779"/>
          <a:stretch>
            <a:fillRect/>
          </a:stretch>
        </p:blipFill>
        <p:spPr>
          <a:xfrm>
            <a:off x="0" y="-1"/>
            <a:ext cx="9939172" cy="5270501"/>
          </a:xfrm>
          <a:prstGeom prst="rect">
            <a:avLst/>
          </a:prstGeom>
        </p:spPr>
      </p:pic>
      <p:sp>
        <p:nvSpPr>
          <p:cNvPr id="9" name="Title 1">
            <a:extLst>
              <a:ext uri="{FF2B5EF4-FFF2-40B4-BE49-F238E27FC236}">
                <a16:creationId xmlns:a16="http://schemas.microsoft.com/office/drawing/2014/main" id="{6737475A-C1A9-6118-8666-332632E651A8}"/>
              </a:ext>
            </a:extLst>
          </p:cNvPr>
          <p:cNvSpPr txBox="1">
            <a:spLocks/>
          </p:cNvSpPr>
          <p:nvPr/>
        </p:nvSpPr>
        <p:spPr>
          <a:xfrm>
            <a:off x="1468479" y="934248"/>
            <a:ext cx="2798721" cy="2875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500" b="1">
                <a:solidFill>
                  <a:schemeClr val="bg1"/>
                </a:solidFill>
                <a:latin typeface="Swedbank Headline Black" panose="02000000000000000000" pitchFamily="2" charset="0"/>
              </a:rPr>
              <a:t>Pažadas sau</a:t>
            </a:r>
            <a:endParaRPr lang="en-US" sz="4500" b="1">
              <a:solidFill>
                <a:schemeClr val="bg1"/>
              </a:solidFill>
              <a:latin typeface="Swedbank Headline Black" panose="02000000000000000000" pitchFamily="2" charset="0"/>
            </a:endParaRPr>
          </a:p>
        </p:txBody>
      </p:sp>
      <p:sp>
        <p:nvSpPr>
          <p:cNvPr id="12" name="Title 1">
            <a:extLst>
              <a:ext uri="{FF2B5EF4-FFF2-40B4-BE49-F238E27FC236}">
                <a16:creationId xmlns:a16="http://schemas.microsoft.com/office/drawing/2014/main" id="{13AD104D-D777-9943-1052-1CA2FEC6C306}"/>
              </a:ext>
            </a:extLst>
          </p:cNvPr>
          <p:cNvSpPr txBox="1">
            <a:spLocks/>
          </p:cNvSpPr>
          <p:nvPr/>
        </p:nvSpPr>
        <p:spPr>
          <a:xfrm>
            <a:off x="8116515" y="597408"/>
            <a:ext cx="2514910" cy="14264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t-LT" sz="3000" b="1">
                <a:solidFill>
                  <a:srgbClr val="FB4F00"/>
                </a:solidFill>
                <a:latin typeface="Swedbank Headline Black" panose="02000000000000000000" pitchFamily="2" charset="0"/>
              </a:rPr>
              <a:t>Kitą kartą, kai gausiu pinigų, aš…</a:t>
            </a:r>
            <a:endParaRPr lang="en-US" sz="3000" b="1">
              <a:solidFill>
                <a:srgbClr val="FB4F00"/>
              </a:solidFill>
              <a:latin typeface="Swedbank Headline Black" panose="02000000000000000000" pitchFamily="2" charset="0"/>
            </a:endParaRPr>
          </a:p>
        </p:txBody>
      </p:sp>
    </p:spTree>
    <p:extLst>
      <p:ext uri="{BB962C8B-B14F-4D97-AF65-F5344CB8AC3E}">
        <p14:creationId xmlns:p14="http://schemas.microsoft.com/office/powerpoint/2010/main" val="591032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Pinigai ir emocijos:</vt:lpstr>
      <vt:lpstr>Sveiki, aš Odrė</vt:lpstr>
      <vt:lpstr>PowerPoint Presentation</vt:lpstr>
      <vt:lpstr>PowerPoint Presentation</vt:lpstr>
      <vt:lpstr>Įdėti į taupyklę</vt:lpstr>
      <vt:lpstr>Taupau kompiuteriui</vt:lpstr>
      <vt:lpstr>Džiaugsmas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Martynas Pasiliauskas</dc:creator>
  <cp:revision>2</cp:revision>
  <dcterms:created xsi:type="dcterms:W3CDTF">2025-10-14T07:27:31Z</dcterms:created>
  <dcterms:modified xsi:type="dcterms:W3CDTF">2025-11-06T08:36:14Z</dcterms:modified>
</cp:coreProperties>
</file>