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sldIdLst>
    <p:sldId id="273" r:id="rId2"/>
    <p:sldId id="287" r:id="rId3"/>
    <p:sldId id="298" r:id="rId4"/>
    <p:sldId id="300" r:id="rId5"/>
    <p:sldId id="302" r:id="rId6"/>
    <p:sldId id="299" r:id="rId7"/>
    <p:sldId id="301" r:id="rId8"/>
  </p:sldIdLst>
  <p:sldSz cx="12192000" cy="6858000"/>
  <p:notesSz cx="6797675" cy="9926638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33"/>
    <a:srgbClr val="000000"/>
    <a:srgbClr val="FF6600"/>
    <a:srgbClr val="00CC99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5" d="100"/>
          <a:sy n="75" d="100"/>
        </p:scale>
        <p:origin x="4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pPr>
            <a:r>
              <a:rPr lang="lt-LT">
                <a:solidFill>
                  <a:schemeClr val="accent5"/>
                </a:solidFill>
                <a:latin typeface="+mj-lt"/>
              </a:rPr>
              <a:t>Ar esate politiškai aktyvus?</a:t>
            </a:r>
          </a:p>
        </c:rich>
      </c:tx>
      <c:layout>
        <c:manualLayout>
          <c:xMode val="edge"/>
          <c:yMode val="edge"/>
          <c:x val="0.26164351851851853"/>
          <c:y val="1.98412698412698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lt1"/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lt1"/>
            </a:solidFill>
            <a:ln w="19050">
              <a:solidFill>
                <a:schemeClr val="accent1"/>
              </a:solidFill>
            </a:ln>
            <a:effectLst/>
          </c:spPr>
          <c:dPt>
            <c:idx val="0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B35-4073-B27C-9D7F099942DF}"/>
              </c:ext>
            </c:extLst>
          </c:dPt>
          <c:dPt>
            <c:idx val="1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B35-4073-B27C-9D7F099942DF}"/>
              </c:ext>
            </c:extLst>
          </c:dPt>
          <c:dPt>
            <c:idx val="2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B35-4073-B27C-9D7F099942DF}"/>
              </c:ext>
            </c:extLst>
          </c:dPt>
          <c:dPt>
            <c:idx val="3"/>
            <c:bubble3D val="0"/>
            <c:spPr>
              <a:solidFill>
                <a:schemeClr val="lt1"/>
              </a:solidFill>
              <a:ln w="19050"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B35-4073-B27C-9D7F099942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accent1"/>
                    </a:solidFill>
                    <a:latin typeface="+mj-lt"/>
                    <a:ea typeface="+mn-ea"/>
                    <a:cs typeface="+mn-cs"/>
                  </a:defRPr>
                </a:pPr>
                <a:endParaRPr lang="lt-LT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3"/>
                <c:pt idx="0">
                  <c:v>Negaliu pasakyti</c:v>
                </c:pt>
                <c:pt idx="1">
                  <c:v>Taip</c:v>
                </c:pt>
                <c:pt idx="2">
                  <c:v>Ne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</c:v>
                </c:pt>
                <c:pt idx="1">
                  <c:v>41</c:v>
                </c:pt>
                <c:pt idx="2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35-4073-B27C-9D7F099942DF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accent1"/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cap="none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lt-LT">
                <a:latin typeface="+mj-lt"/>
              </a:rPr>
              <a:t>Kokie įsitraukimo į viešą gyvenimą būdai, jūsų nuomone, efektyviausi?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cap="none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 w="25400" cap="flat" cmpd="sng" algn="ctr">
              <a:solidFill>
                <a:schemeClr val="accent1"/>
              </a:solidFill>
              <a:miter lim="8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NVO veikla</c:v>
                </c:pt>
                <c:pt idx="1">
                  <c:v>Demonstracijos</c:v>
                </c:pt>
                <c:pt idx="2">
                  <c:v>Politiniai debatai</c:v>
                </c:pt>
                <c:pt idx="3">
                  <c:v>Individuali pagalba</c:v>
                </c:pt>
                <c:pt idx="4">
                  <c:v>Balsavimas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18</c:v>
                </c:pt>
                <c:pt idx="1">
                  <c:v>19</c:v>
                </c:pt>
                <c:pt idx="2">
                  <c:v>21</c:v>
                </c:pt>
                <c:pt idx="3">
                  <c:v>30</c:v>
                </c:pt>
                <c:pt idx="4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3A-4406-9ECD-68CD8FF5C46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noFill/>
            <a:ln w="25400" cap="flat" cmpd="sng" algn="ctr">
              <a:solidFill>
                <a:schemeClr val="accent2"/>
              </a:solidFill>
              <a:miter lim="8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NVO veikla</c:v>
                </c:pt>
                <c:pt idx="1">
                  <c:v>Demonstracijos</c:v>
                </c:pt>
                <c:pt idx="2">
                  <c:v>Politiniai debatai</c:v>
                </c:pt>
                <c:pt idx="3">
                  <c:v>Individuali pagalba</c:v>
                </c:pt>
                <c:pt idx="4">
                  <c:v>Balsavimas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1-A93A-4406-9ECD-68CD8FF5C46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noFill/>
            <a:ln w="25400" cap="flat" cmpd="sng" algn="ctr">
              <a:solidFill>
                <a:schemeClr val="accent3"/>
              </a:solidFill>
              <a:miter lim="800000"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NVO veikla</c:v>
                </c:pt>
                <c:pt idx="1">
                  <c:v>Demonstracijos</c:v>
                </c:pt>
                <c:pt idx="2">
                  <c:v>Politiniai debatai</c:v>
                </c:pt>
                <c:pt idx="3">
                  <c:v>Individuali pagalba</c:v>
                </c:pt>
                <c:pt idx="4">
                  <c:v>Balsavimas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</c:numCache>
            </c:numRef>
          </c:val>
          <c:extLst>
            <c:ext xmlns:c16="http://schemas.microsoft.com/office/drawing/2014/chart" uri="{C3380CC4-5D6E-409C-BE32-E72D297353CC}">
              <c16:uniqueId val="{00000002-A93A-4406-9ECD-68CD8FF5C4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27"/>
        <c:overlap val="-48"/>
        <c:axId val="597087743"/>
        <c:axId val="597081919"/>
      </c:barChart>
      <c:catAx>
        <c:axId val="597087743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  <a:endParaRPr lang="lt-LT"/>
          </a:p>
        </c:txPr>
        <c:crossAx val="597081919"/>
        <c:crosses val="autoZero"/>
        <c:auto val="1"/>
        <c:lblAlgn val="ctr"/>
        <c:lblOffset val="100"/>
        <c:noMultiLvlLbl val="0"/>
      </c:catAx>
      <c:valAx>
        <c:axId val="597081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>
            <a:solidFill>
              <a:schemeClr val="tx1">
                <a:lumMod val="15000"/>
                <a:lumOff val="8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597087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lt-LT"/>
              <a:t>Jaunimo domėjimasis viešaisiais reikalais (Pilietinės galios indeksas)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lt-LT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Labai svarbu</c:v>
                </c:pt>
              </c:strCache>
            </c:strRef>
          </c:tx>
          <c:spPr>
            <a:solidFill>
              <a:srgbClr val="990099"/>
            </a:solidFill>
            <a:ln>
              <a:noFill/>
            </a:ln>
            <a:effectLst/>
          </c:spPr>
          <c:invertIfNegative val="0"/>
          <c:dLbls>
            <c:spPr>
              <a:solidFill>
                <a:srgbClr val="990099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Verslo, ekonomikos naujienos</c:v>
                </c:pt>
                <c:pt idx="1">
                  <c:v>Politikos naujienos</c:v>
                </c:pt>
                <c:pt idx="2">
                  <c:v>Pausaulio naujienos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9</c:v>
                </c:pt>
                <c:pt idx="1">
                  <c:v>10</c:v>
                </c:pt>
                <c:pt idx="2">
                  <c:v>19.899999999999999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F9-4849-A074-1926F1A492C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Svarbu</c:v>
                </c:pt>
              </c:strCache>
            </c:strRef>
          </c:tx>
          <c:spPr>
            <a:solidFill>
              <a:srgbClr val="CCF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t-LT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Verslo, ekonomikos naujienos</c:v>
                </c:pt>
                <c:pt idx="1">
                  <c:v>Politikos naujienos</c:v>
                </c:pt>
                <c:pt idx="2">
                  <c:v>Pausaulio naujienos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48.9</c:v>
                </c:pt>
                <c:pt idx="1">
                  <c:v>49.4</c:v>
                </c:pt>
                <c:pt idx="2">
                  <c:v>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6F9-4849-A074-1926F1A492C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239419071"/>
        <c:axId val="1239416991"/>
      </c:barChart>
      <c:catAx>
        <c:axId val="1239419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39416991"/>
        <c:crosses val="autoZero"/>
        <c:auto val="1"/>
        <c:lblAlgn val="ctr"/>
        <c:lblOffset val="100"/>
        <c:noMultiLvlLbl val="0"/>
      </c:catAx>
      <c:valAx>
        <c:axId val="123941699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t-LT"/>
          </a:p>
        </c:txPr>
        <c:crossAx val="1239419071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lt-LT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lt-L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1">
  <a:schemeClr val="accent1"/>
  <a:schemeClr val="accent3"/>
  <a:schemeClr val="accent5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0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800" kern="1200" cap="all" spc="150" normalizeH="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>
      <cs:styleClr val="0"/>
    </cs:lnRef>
    <cs:fillRef idx="0"/>
    <cs:effectRef idx="0"/>
    <cs:fontRef idx="minor">
      <cs:styleClr val="0"/>
    </cs:fontRef>
    <cs:defRPr sz="900" b="1" kern="1200"/>
  </cs:dataLabel>
  <cs:dataLabelCallout>
    <cs:lnRef idx="0">
      <cs:styleClr val="0"/>
    </cs:lnRef>
    <cs:fillRef idx="0"/>
    <cs:effectRef idx="0"/>
    <cs:fontRef idx="minor">
      <cs:styleClr val="0"/>
    </cs:fontRef>
    <cs:spPr>
      <a:solidFill>
        <a:schemeClr val="lt1"/>
      </a:solidFill>
      <a:ln>
        <a:solidFill>
          <a:schemeClr val="phClr"/>
        </a:solidFill>
      </a:ln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0"/>
    </cs:lnRef>
    <cs:fillRef idx="0"/>
    <cs:effectRef idx="0"/>
    <cs:fontRef idx="minor">
      <a:schemeClr val="dk1"/>
    </cs:fontRef>
    <cs:spPr>
      <a:solidFill>
        <a:schemeClr val="lt1"/>
      </a:solidFill>
      <a:ln w="19050"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24">
  <cs:axisTitle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35000"/>
          <a:lumOff val="65000"/>
        </a:schemeClr>
      </a:solidFill>
    </cs:spPr>
    <cs:defRPr sz="9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/>
    <cs:fontRef idx="minor">
      <a:schemeClr val="dk1"/>
    </cs:fontRef>
    <cs:spPr>
      <a:noFill/>
      <a:ln w="25400" cap="flat" cmpd="sng" algn="ctr">
        <a:solidFill>
          <a:schemeClr val="phClr"/>
        </a:solidFill>
        <a:miter lim="800000"/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flat" cmpd="sng" algn="ctr">
        <a:solidFill>
          <a:schemeClr val="phClr"/>
        </a:solidFill>
        <a:miter lim="800000"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ln w="19050" cap="rnd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1"/>
    <cs:effectRef idx="0"/>
    <cs:fontRef idx="minor">
      <a:schemeClr val="tx1"/>
    </cs:fontRef>
    <cs:spPr>
      <a:ln w="9525">
        <a:solidFill>
          <a:schemeClr val="phClr"/>
        </a:solidFill>
      </a:ln>
    </cs:spPr>
  </cs:dataPointWireframe>
  <cs:dataTable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00" b="0" kern="1200" cap="none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50000"/>
        <a:lumOff val="50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50000"/>
        <a:lumOff val="50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8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1600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7871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9770-36BB-482E-B3DA-3BC81ABE7C17}" type="datetimeFigureOut">
              <a:rPr lang="lt-LT" smtClean="0"/>
              <a:t>2017-08-24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685608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9770-36BB-482E-B3DA-3BC81ABE7C17}" type="datetimeFigureOut">
              <a:rPr lang="lt-LT" smtClean="0"/>
              <a:t>2017-08-24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614060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1165253"/>
            <a:ext cx="10515600" cy="4911866"/>
          </a:xfrm>
        </p:spPr>
        <p:txBody>
          <a:bodyPr anchor="t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951620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571099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8232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86939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3D9770-36BB-482E-B3DA-3BC81ABE7C17}" type="datetimeFigureOut">
              <a:rPr lang="lt-LT" smtClean="0"/>
              <a:t>2017-08-24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291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38050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398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8809822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8/24/2017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2806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75000"/>
            <a:lumOff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D9770-36BB-482E-B3DA-3BC81ABE7C17}" type="datetimeFigureOut">
              <a:rPr lang="lt-LT" smtClean="0"/>
              <a:t>2017-08-24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D45E7D-EED1-4E88-B008-EE176055C700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1132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3.gif"/><Relationship Id="rId7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.xml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816" y="303478"/>
            <a:ext cx="9649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lt-LT" sz="25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916" y="1165252"/>
            <a:ext cx="11770584" cy="5464147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900" y="0"/>
            <a:ext cx="5549901" cy="7399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365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92000" cy="71164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0916" y="303478"/>
            <a:ext cx="9649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lt-LT" sz="2500" dirty="0">
              <a:solidFill>
                <a:schemeClr val="accent5"/>
              </a:solidFill>
              <a:latin typeface="Titillium" panose="00000500000000000000" pitchFamily="50" charset="-7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916" y="2402006"/>
            <a:ext cx="11478484" cy="934165"/>
          </a:xfrm>
        </p:spPr>
        <p:txBody>
          <a:bodyPr>
            <a:noAutofit/>
          </a:bodyPr>
          <a:lstStyle/>
          <a:p>
            <a:pPr algn="l"/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en-US" sz="60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en-US" sz="60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4400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286913" y="487770"/>
            <a:ext cx="7008736" cy="639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500" b="1" dirty="0" smtClean="0">
                <a:solidFill>
                  <a:srgbClr val="0070C0"/>
                </a:solidFill>
                <a:latin typeface="+mj-lt"/>
              </a:rPr>
              <a:t>AR SOCIALINIO SĄMONINGUMO TRŪKSTA?</a:t>
            </a:r>
            <a:endParaRPr lang="en-US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 Placeholder 3"/>
          <p:cNvSpPr txBox="1">
            <a:spLocks/>
          </p:cNvSpPr>
          <p:nvPr/>
        </p:nvSpPr>
        <p:spPr>
          <a:xfrm>
            <a:off x="0" y="2412653"/>
            <a:ext cx="5427288" cy="5422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lt-LT" sz="2000" dirty="0">
                <a:solidFill>
                  <a:schemeClr val="accent5"/>
                </a:solidFill>
                <a:latin typeface="Titillium" panose="00000500000000000000"/>
              </a:rPr>
              <a:t/>
            </a:r>
            <a:br>
              <a:rPr lang="lt-LT" sz="2000" dirty="0">
                <a:solidFill>
                  <a:schemeClr val="accent5"/>
                </a:solidFill>
                <a:latin typeface="Titillium" panose="00000500000000000000"/>
              </a:rPr>
            </a:br>
            <a:endParaRPr lang="lt-LT" sz="2000" dirty="0" smtClean="0">
              <a:latin typeface="Century Gothic" panose="020B0502020202020204" pitchFamily="34" charset="0"/>
            </a:endParaRPr>
          </a:p>
          <a:p>
            <a:r>
              <a:rPr lang="lt-LT" sz="44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2000" dirty="0">
              <a:latin typeface="Century Gothic" panose="020B0502020202020204" pitchFamily="34" charset="0"/>
            </a:endParaRPr>
          </a:p>
        </p:txBody>
      </p:sp>
      <p:sp>
        <p:nvSpPr>
          <p:cNvPr id="15" name="Title 4"/>
          <p:cNvSpPr txBox="1">
            <a:spLocks/>
          </p:cNvSpPr>
          <p:nvPr/>
        </p:nvSpPr>
        <p:spPr>
          <a:xfrm>
            <a:off x="-505684" y="950686"/>
            <a:ext cx="11478484" cy="934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defRPr>
            </a:lvl1pPr>
          </a:lstStyle>
          <a:p>
            <a:pPr algn="l"/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7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en-US" sz="6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en-US" sz="6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64106"/>
            <a:ext cx="5786581" cy="32428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264" y="1370497"/>
            <a:ext cx="6707088" cy="558924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710" y="1350301"/>
            <a:ext cx="9078592" cy="4296375"/>
          </a:xfrm>
          <a:prstGeom prst="rect">
            <a:avLst/>
          </a:prstGeom>
        </p:spPr>
      </p:pic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3839415303"/>
              </p:ext>
            </p:extLst>
          </p:nvPr>
        </p:nvGraphicFramePr>
        <p:xfrm>
          <a:off x="1073859" y="1308334"/>
          <a:ext cx="9926056" cy="54937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3908138053"/>
              </p:ext>
            </p:extLst>
          </p:nvPr>
        </p:nvGraphicFramePr>
        <p:xfrm>
          <a:off x="1586403" y="1320355"/>
          <a:ext cx="9062323" cy="5609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417" y="1268304"/>
            <a:ext cx="10650983" cy="5824960"/>
          </a:xfrm>
          <a:prstGeom prst="rect">
            <a:avLst/>
          </a:prstGeom>
        </p:spPr>
      </p:pic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1240307541"/>
              </p:ext>
            </p:extLst>
          </p:nvPr>
        </p:nvGraphicFramePr>
        <p:xfrm>
          <a:off x="1721424" y="405833"/>
          <a:ext cx="9375477" cy="6577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1930705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  <p:bldGraphic spid="23" grpId="0">
        <p:bldAsOne/>
      </p:bldGraphic>
      <p:bldGraphic spid="21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455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816" y="303478"/>
            <a:ext cx="9649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lt-LT" sz="25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916" y="1165252"/>
            <a:ext cx="11770584" cy="5464147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875816" y="167128"/>
            <a:ext cx="7048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pPr lvl="1"/>
            <a:r>
              <a:rPr lang="lt-LT" sz="3000" b="1" dirty="0" smtClean="0">
                <a:solidFill>
                  <a:srgbClr val="0070C0"/>
                </a:solidFill>
                <a:latin typeface="+mj-lt"/>
              </a:rPr>
              <a:t>KODĖL EKONOMIKOS NEPAKANKA?</a:t>
            </a:r>
            <a:endParaRPr lang="en-US" sz="30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7400" y="1739900"/>
            <a:ext cx="11010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t-LT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68588" y="1897123"/>
            <a:ext cx="7725646" cy="553998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r>
              <a:rPr lang="lt-LT" sz="3000" dirty="0" smtClean="0">
                <a:solidFill>
                  <a:schemeClr val="bg1"/>
                </a:solidFill>
                <a:latin typeface="+mj-lt"/>
              </a:rPr>
              <a:t>AR TURĖTUME ATVERTI SIENAS IMIGRANTAMS?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24853" y="2658190"/>
            <a:ext cx="8679383" cy="553998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lt-LT" sz="3000" dirty="0" smtClean="0">
                <a:latin typeface="+mj-lt"/>
              </a:rPr>
              <a:t>GERAS AR BLOGAS DALYKAS YRA CUKRAUS MOKESTIS?</a:t>
            </a:r>
            <a:endParaRPr lang="en-US" sz="3000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0916" y="3416315"/>
            <a:ext cx="11866993" cy="553998"/>
          </a:xfrm>
          <a:prstGeom prst="rect">
            <a:avLst/>
          </a:prstGeom>
          <a:solidFill>
            <a:srgbClr val="00CC99"/>
          </a:solidFill>
        </p:spPr>
        <p:txBody>
          <a:bodyPr wrap="square" rtlCol="0">
            <a:spAutoFit/>
          </a:bodyPr>
          <a:lstStyle/>
          <a:p>
            <a:r>
              <a:rPr lang="lt-LT" sz="3000" dirty="0" smtClean="0">
                <a:solidFill>
                  <a:schemeClr val="bg1"/>
                </a:solidFill>
                <a:latin typeface="+mj-lt"/>
              </a:rPr>
              <a:t>AR ROBOTAMS TURĖTŲ GALIOTI VISUOTINĖ ŽMOGAUS TEISIŲ DEKLARACIJA?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6327" y="4212525"/>
            <a:ext cx="11049000" cy="55399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r>
              <a:rPr lang="lt-LT" sz="3000" dirty="0" smtClean="0">
                <a:solidFill>
                  <a:schemeClr val="bg1"/>
                </a:solidFill>
                <a:latin typeface="+mj-lt"/>
              </a:rPr>
              <a:t>KODĖL DOLERIS ŠVEICARIJOJE IR DOLERIS NIGERIJOJE NĖRA TAS PATS? 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7727" y="4958883"/>
            <a:ext cx="5862790" cy="553998"/>
          </a:xfrm>
          <a:prstGeom prst="rect">
            <a:avLst/>
          </a:prstGeom>
          <a:solidFill>
            <a:srgbClr val="D60093"/>
          </a:solidFill>
        </p:spPr>
        <p:txBody>
          <a:bodyPr wrap="square" rtlCol="0">
            <a:spAutoFit/>
          </a:bodyPr>
          <a:lstStyle/>
          <a:p>
            <a:r>
              <a:rPr lang="lt-LT" sz="3000" dirty="0" smtClean="0">
                <a:solidFill>
                  <a:schemeClr val="bg1"/>
                </a:solidFill>
                <a:latin typeface="+mj-lt"/>
              </a:rPr>
              <a:t>KAS KALTAS DĖL KALAFIORŲ KAINŲ?</a:t>
            </a:r>
            <a:endParaRPr lang="en-US" sz="3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168588" y="5705241"/>
            <a:ext cx="7501069" cy="553998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lt-LT" sz="3000" dirty="0" smtClean="0">
                <a:latin typeface="+mj-lt"/>
              </a:rPr>
              <a:t>AR ĮMANOMA IŠSPRĘSTI SKURDO PROBLEMĄ?</a:t>
            </a:r>
            <a:endParaRPr lang="en-US" sz="3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7481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5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900" y="303478"/>
            <a:ext cx="9626601" cy="12157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b="1" dirty="0">
                <a:solidFill>
                  <a:srgbClr val="0070C0"/>
                </a:solidFill>
                <a:latin typeface="+mj-lt"/>
              </a:rPr>
              <a:t>KĄ DARYTI IR KO NEDARYTI EKONOMIKOS MOKYTOJUI,</a:t>
            </a:r>
          </a:p>
          <a:p>
            <a:r>
              <a:rPr lang="lt-LT" sz="2400" b="1" dirty="0">
                <a:solidFill>
                  <a:srgbClr val="0070C0"/>
                </a:solidFill>
                <a:latin typeface="+mj-lt"/>
              </a:rPr>
              <a:t>NORINČIAM UGDYTI SOCIALINĮ SĄMONINGUMĄ?</a:t>
            </a:r>
            <a:endParaRPr lang="en-US" sz="2400" b="1" dirty="0">
              <a:solidFill>
                <a:srgbClr val="0070C0"/>
              </a:solidFill>
              <a:latin typeface="+mj-lt"/>
            </a:endParaRPr>
          </a:p>
          <a:p>
            <a:pPr algn="r"/>
            <a:endParaRPr lang="lt-LT" sz="25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916" y="1165252"/>
            <a:ext cx="11770584" cy="5464147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3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8113" y="1195570"/>
            <a:ext cx="1490049" cy="14080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591436" y="1195569"/>
            <a:ext cx="1490049" cy="140809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7226298" y="2950619"/>
            <a:ext cx="4559300" cy="4770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500" dirty="0" smtClean="0">
                <a:solidFill>
                  <a:schemeClr val="bg1"/>
                </a:solidFill>
                <a:latin typeface="+mj-lt"/>
              </a:rPr>
              <a:t>VADOV</a:t>
            </a:r>
            <a:r>
              <a:rPr lang="lt-LT" sz="2500" dirty="0" smtClean="0">
                <a:solidFill>
                  <a:schemeClr val="bg1"/>
                </a:solidFill>
                <a:latin typeface="+mj-lt"/>
              </a:rPr>
              <a:t>ĖLINĖS TEMOS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6996" y="2936897"/>
            <a:ext cx="3592284" cy="4770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REALŪS REIŠKINIAI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6996" y="3738602"/>
            <a:ext cx="3592284" cy="4770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DISKUSIJA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26298" y="3707380"/>
            <a:ext cx="4559300" cy="4770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VIENAS ATSAKYMAS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26297" y="4494394"/>
            <a:ext cx="4559301" cy="4770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MORALIZAVIMAS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226298" y="5358788"/>
            <a:ext cx="4559301" cy="4770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SAVAIME VYKSTANTYS REIŠKINIAI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226298" y="6133469"/>
            <a:ext cx="4559300" cy="47705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APLINKA NEREIKŠMINGA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6996" y="4518851"/>
            <a:ext cx="3592284" cy="4770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VERTYBĖS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86996" y="6155607"/>
            <a:ext cx="3592284" cy="4770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ĮSITRAUKIMAS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86996" y="5380908"/>
            <a:ext cx="3592284" cy="477054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lt-LT" sz="2500" dirty="0" smtClean="0">
                <a:solidFill>
                  <a:schemeClr val="bg1"/>
                </a:solidFill>
                <a:latin typeface="+mj-lt"/>
              </a:rPr>
              <a:t>ASMENINIS VAIDMUO</a:t>
            </a:r>
            <a:endParaRPr lang="en-US" sz="25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9118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916" y="344099"/>
            <a:ext cx="96496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accent5"/>
                </a:solidFill>
                <a:latin typeface="+mj-lt"/>
              </a:rPr>
              <a:t>KAS IŠ TO?</a:t>
            </a:r>
            <a:endParaRPr lang="lt-LT" sz="4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916" y="800100"/>
            <a:ext cx="6601684" cy="5067299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>&gt;&gt; socialinis ugdymas – svarbu</a:t>
            </a:r>
            <a:b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>&gt;&gt; trūkumo pasekmės – skaudžios</a:t>
            </a:r>
            <a:b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0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>&gt;&gt; ugdymas reikalauja peržengi ekonomikos ribas</a:t>
            </a:r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3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516" y="1396084"/>
            <a:ext cx="4456108" cy="4634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22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7917" y="358885"/>
            <a:ext cx="9128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4000" b="1" dirty="0" smtClean="0">
                <a:solidFill>
                  <a:schemeClr val="accent5"/>
                </a:solidFill>
                <a:latin typeface="+mj-lt"/>
              </a:rPr>
              <a:t>KLAUSIMAS</a:t>
            </a:r>
            <a:endParaRPr lang="lt-LT" sz="40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916" y="1165252"/>
            <a:ext cx="11770584" cy="5464147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763158" y="1165252"/>
            <a:ext cx="535940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400" dirty="0">
                <a:solidFill>
                  <a:srgbClr val="0070C0"/>
                </a:solidFill>
                <a:latin typeface="+mj-lt"/>
              </a:rPr>
              <a:t>Į</a:t>
            </a:r>
            <a:r>
              <a:rPr lang="lt-LT" sz="2400" dirty="0" smtClean="0">
                <a:solidFill>
                  <a:srgbClr val="0070C0"/>
                </a:solidFill>
                <a:latin typeface="+mj-lt"/>
              </a:rPr>
              <a:t> ką atkreipti dėmesį, siekiant ugdyti mokinių praktinius finansinio raštingumo įgūdžius (laiko planavimas, biudžeto planavimas)?</a:t>
            </a:r>
          </a:p>
          <a:p>
            <a:endParaRPr lang="lt-LT" dirty="0" smtClean="0">
              <a:solidFill>
                <a:srgbClr val="0070C0"/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r>
              <a:rPr lang="lt-LT" dirty="0" smtClean="0">
                <a:solidFill>
                  <a:srgbClr val="0070C0"/>
                </a:solidFill>
                <a:latin typeface="+mj-lt"/>
              </a:rPr>
              <a:t>MOKINIAI NEIŠLENDA IŠ TELEFONŲ – ĮTRAUKTI TELEFONUS Į UGDYMO PROCESĄ (</a:t>
            </a:r>
            <a:r>
              <a:rPr lang="lt-LT" dirty="0" err="1" smtClean="0">
                <a:solidFill>
                  <a:srgbClr val="0070C0"/>
                </a:solidFill>
                <a:latin typeface="+mj-lt"/>
              </a:rPr>
              <a:t>Mint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lt-LT" dirty="0" err="1" smtClean="0">
                <a:solidFill>
                  <a:srgbClr val="0070C0"/>
                </a:solidFill>
                <a:latin typeface="+mj-lt"/>
              </a:rPr>
              <a:t>Left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 To </a:t>
            </a:r>
            <a:r>
              <a:rPr lang="lt-LT" dirty="0" err="1">
                <a:solidFill>
                  <a:srgbClr val="0070C0"/>
                </a:solidFill>
                <a:latin typeface="+mj-lt"/>
              </a:rPr>
              <a:t>S</a:t>
            </a:r>
            <a:r>
              <a:rPr lang="lt-LT" dirty="0" err="1" smtClean="0">
                <a:solidFill>
                  <a:srgbClr val="0070C0"/>
                </a:solidFill>
                <a:latin typeface="+mj-lt"/>
              </a:rPr>
              <a:t>pend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lt-LT" dirty="0" err="1" smtClean="0">
                <a:solidFill>
                  <a:srgbClr val="0070C0"/>
                </a:solidFill>
                <a:latin typeface="+mj-lt"/>
              </a:rPr>
              <a:t>Savings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lt-LT" dirty="0" err="1" smtClean="0">
                <a:solidFill>
                  <a:srgbClr val="0070C0"/>
                </a:solidFill>
                <a:latin typeface="+mj-lt"/>
              </a:rPr>
              <a:t>Spree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, </a:t>
            </a:r>
            <a:r>
              <a:rPr lang="lt-LT" dirty="0" err="1" smtClean="0">
                <a:solidFill>
                  <a:srgbClr val="0070C0"/>
                </a:solidFill>
                <a:latin typeface="+mj-lt"/>
              </a:rPr>
              <a:t>Smarty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 </a:t>
            </a:r>
            <a:r>
              <a:rPr lang="lt-LT" dirty="0" err="1" smtClean="0">
                <a:solidFill>
                  <a:srgbClr val="0070C0"/>
                </a:solidFill>
                <a:latin typeface="+mj-lt"/>
              </a:rPr>
              <a:t>Pig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lt-LT" dirty="0" smtClean="0">
                <a:solidFill>
                  <a:srgbClr val="0070C0"/>
                </a:solidFill>
                <a:latin typeface="+mj-lt"/>
              </a:rPr>
              <a:t>YRA NE TIK NORAI, BET IR GALIMYBĖS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>
                <a:solidFill>
                  <a:srgbClr val="0070C0"/>
                </a:solidFill>
                <a:latin typeface="+mj-lt"/>
              </a:rPr>
              <a:t>PLANAVIMAS </a:t>
            </a:r>
            <a:r>
              <a:rPr lang="lt-LT" dirty="0" smtClean="0">
                <a:solidFill>
                  <a:srgbClr val="0070C0"/>
                </a:solidFill>
                <a:latin typeface="+mj-lt"/>
              </a:rPr>
              <a:t>– ĮRANKIS ANALIZEI, PROBLEMOMS REIKIA SPRENDIMŲ</a:t>
            </a:r>
          </a:p>
          <a:p>
            <a:pPr marL="800100" lvl="1" indent="-342900">
              <a:buFont typeface="+mj-lt"/>
              <a:buAutoNum type="arabicPeriod"/>
            </a:pPr>
            <a:r>
              <a:rPr lang="lt-LT" dirty="0" smtClean="0">
                <a:solidFill>
                  <a:srgbClr val="0070C0"/>
                </a:solidFill>
                <a:latin typeface="+mj-lt"/>
              </a:rPr>
              <a:t>PAVYZDŽIAI, KAS NUTINKA, KAI NESIRŪPINI SAVO FINANSAIS</a:t>
            </a:r>
          </a:p>
          <a:p>
            <a:pPr marL="800100" lvl="1" indent="-342900">
              <a:buFont typeface="+mj-lt"/>
              <a:buAutoNum type="arabicPeriod"/>
            </a:pPr>
            <a:r>
              <a:rPr lang="lt-LT" dirty="0" smtClean="0">
                <a:solidFill>
                  <a:srgbClr val="0070C0"/>
                </a:solidFill>
                <a:latin typeface="+mj-lt"/>
              </a:rPr>
              <a:t>BIUDŽETO PLANAVIMAS VEIKIA TUOMET, KAI JIS YRA REALUS. PARODYTI SVARBĄ, BET VENGTI ASMENIŠKUMO</a:t>
            </a:r>
          </a:p>
          <a:p>
            <a:pPr marL="800100" lvl="1" indent="-342900">
              <a:buFont typeface="+mj-lt"/>
              <a:buAutoNum type="arabicPeriod"/>
            </a:pPr>
            <a:endParaRPr lang="lt-LT" dirty="0" smtClean="0">
              <a:solidFill>
                <a:srgbClr val="0070C0"/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 smtClean="0">
              <a:solidFill>
                <a:srgbClr val="0070C0"/>
              </a:solidFill>
              <a:latin typeface="+mj-lt"/>
            </a:endParaRPr>
          </a:p>
          <a:p>
            <a:pPr marL="800100" lvl="1" indent="-342900">
              <a:buFont typeface="+mj-lt"/>
              <a:buAutoNum type="arabicPeriod"/>
            </a:pPr>
            <a:endParaRPr lang="en-US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800" y="2070100"/>
            <a:ext cx="4114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716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9816" y="303478"/>
            <a:ext cx="964968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lt-LT" sz="2500" b="1" dirty="0">
              <a:solidFill>
                <a:schemeClr val="accent5"/>
              </a:solidFill>
              <a:latin typeface="+mj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30916" y="3248167"/>
            <a:ext cx="9527233" cy="3381232"/>
          </a:xfrm>
        </p:spPr>
        <p:txBody>
          <a:bodyPr>
            <a:noAutofit/>
          </a:bodyPr>
          <a:lstStyle/>
          <a:p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44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 smtClean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2500" b="1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  <a:t/>
            </a:r>
            <a:br>
              <a:rPr lang="lt-LT" sz="3000" dirty="0">
                <a:solidFill>
                  <a:schemeClr val="accent5"/>
                </a:solidFill>
                <a:latin typeface="Titillium" panose="00000500000000000000" pitchFamily="50" charset="-70"/>
              </a:rPr>
            </a:br>
            <a:endParaRPr lang="lt-LT" sz="3000" dirty="0"/>
          </a:p>
        </p:txBody>
      </p:sp>
      <p:sp>
        <p:nvSpPr>
          <p:cNvPr id="6" name="TextBox 5"/>
          <p:cNvSpPr txBox="1"/>
          <p:nvPr/>
        </p:nvSpPr>
        <p:spPr>
          <a:xfrm>
            <a:off x="3980597" y="2740335"/>
            <a:ext cx="4230806" cy="1015663"/>
          </a:xfrm>
          <a:prstGeom prst="rect">
            <a:avLst/>
          </a:prstGeom>
          <a:solidFill>
            <a:srgbClr val="CCFF33"/>
          </a:solidFill>
        </p:spPr>
        <p:txBody>
          <a:bodyPr wrap="square" rtlCol="0">
            <a:spAutoFit/>
          </a:bodyPr>
          <a:lstStyle/>
          <a:p>
            <a:r>
              <a:rPr lang="lt-LT" sz="6000" dirty="0" smtClean="0">
                <a:latin typeface="+mj-lt"/>
              </a:rPr>
              <a:t>marija</a:t>
            </a:r>
            <a:r>
              <a:rPr lang="en-US" sz="6000" dirty="0" smtClean="0">
                <a:latin typeface="+mj-lt"/>
              </a:rPr>
              <a:t>@</a:t>
            </a:r>
            <a:r>
              <a:rPr lang="en-US" sz="6000" dirty="0" err="1" smtClean="0">
                <a:latin typeface="+mj-lt"/>
              </a:rPr>
              <a:t>llri.lt</a:t>
            </a:r>
            <a:endParaRPr lang="en-US" sz="6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27832" y="3919771"/>
            <a:ext cx="5736335" cy="14773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000" dirty="0" smtClean="0">
                <a:solidFill>
                  <a:srgbClr val="CCFF33"/>
                </a:solidFill>
                <a:latin typeface="+mj-lt"/>
              </a:rPr>
              <a:t>Marija </a:t>
            </a:r>
            <a:r>
              <a:rPr lang="en-US" sz="3000" dirty="0" err="1" smtClean="0">
                <a:solidFill>
                  <a:srgbClr val="CCFF33"/>
                </a:solidFill>
                <a:latin typeface="+mj-lt"/>
              </a:rPr>
              <a:t>Vy</a:t>
            </a:r>
            <a:r>
              <a:rPr lang="lt-LT" sz="3000" dirty="0" err="1" smtClean="0">
                <a:solidFill>
                  <a:srgbClr val="CCFF33"/>
                </a:solidFill>
                <a:latin typeface="+mj-lt"/>
              </a:rPr>
              <a:t>šniauskaitė</a:t>
            </a:r>
            <a:r>
              <a:rPr lang="lt-LT" sz="3000" dirty="0" smtClean="0">
                <a:solidFill>
                  <a:srgbClr val="CCFF33"/>
                </a:solidFill>
                <a:latin typeface="+mj-lt"/>
              </a:rPr>
              <a:t>, </a:t>
            </a:r>
          </a:p>
          <a:p>
            <a:pPr algn="ctr"/>
            <a:r>
              <a:rPr lang="lt-LT" sz="3000" dirty="0" smtClean="0">
                <a:solidFill>
                  <a:srgbClr val="CCFF33"/>
                </a:solidFill>
                <a:latin typeface="+mj-lt"/>
              </a:rPr>
              <a:t>Švietimo centro vadovė</a:t>
            </a:r>
          </a:p>
          <a:p>
            <a:pPr algn="ctr"/>
            <a:r>
              <a:rPr lang="lt-LT" sz="3000" dirty="0" smtClean="0">
                <a:solidFill>
                  <a:srgbClr val="CCFF33"/>
                </a:solidFill>
                <a:latin typeface="+mj-lt"/>
              </a:rPr>
              <a:t>Lietuvos laisvosios rinkos institutas</a:t>
            </a:r>
            <a:endParaRPr lang="en-US" sz="3000" dirty="0">
              <a:solidFill>
                <a:srgbClr val="CCFF33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25025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7291</TotalTime>
  <Words>212</Words>
  <Application>Microsoft Office PowerPoint</Application>
  <PresentationFormat>Widescreen</PresentationFormat>
  <Paragraphs>48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Ebrima</vt:lpstr>
      <vt:lpstr>Titillium</vt:lpstr>
      <vt:lpstr>Office Theme</vt:lpstr>
      <vt:lpstr>     </vt:lpstr>
      <vt:lpstr>       </vt:lpstr>
      <vt:lpstr>     </vt:lpstr>
      <vt:lpstr>     </vt:lpstr>
      <vt:lpstr> &gt;&gt; socialinis ugdymas – svarbu  &gt;&gt; trūkumo pasekmės – skaudžios  &gt;&gt; ugdymas reikalauja peržengi ekonomikos ribas    </vt:lpstr>
      <vt:lpstr>     </vt:lpstr>
      <vt:lpstr>     </vt:lpstr>
    </vt:vector>
  </TitlesOfParts>
  <Company>_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-</cp:lastModifiedBy>
  <cp:revision>401</cp:revision>
  <cp:lastPrinted>2017-05-04T14:46:22Z</cp:lastPrinted>
  <dcterms:created xsi:type="dcterms:W3CDTF">2016-04-25T07:30:33Z</dcterms:created>
  <dcterms:modified xsi:type="dcterms:W3CDTF">2017-08-24T08:45:02Z</dcterms:modified>
</cp:coreProperties>
</file>